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71" r:id="rId14"/>
    <p:sldId id="272" r:id="rId15"/>
    <p:sldId id="273" r:id="rId16"/>
    <p:sldId id="274" r:id="rId17"/>
    <p:sldId id="275" r:id="rId18"/>
    <p:sldId id="269" r:id="rId19"/>
    <p:sldId id="270" r:id="rId20"/>
    <p:sldId id="277" r:id="rId21"/>
    <p:sldId id="276" r:id="rId22"/>
    <p:sldId id="257" r:id="rId23"/>
    <p:sldId id="279" r:id="rId24"/>
    <p:sldId id="278" r:id="rId25"/>
    <p:sldId id="290" r:id="rId26"/>
    <p:sldId id="289" r:id="rId27"/>
    <p:sldId id="280" r:id="rId28"/>
    <p:sldId id="281" r:id="rId29"/>
    <p:sldId id="282" r:id="rId30"/>
    <p:sldId id="285" r:id="rId31"/>
    <p:sldId id="286" r:id="rId32"/>
    <p:sldId id="287" r:id="rId33"/>
    <p:sldId id="288" r:id="rId34"/>
    <p:sldId id="283" r:id="rId35"/>
    <p:sldId id="284"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86" d="100"/>
          <a:sy n="86" d="100"/>
        </p:scale>
        <p:origin x="-1494" y="-9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9AF6033-5773-47A5-B5A6-FF71AB14E765}" type="datetimeFigureOut">
              <a:rPr lang="en-US" smtClean="0"/>
              <a:pPr/>
              <a:t>10/19/2022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92AB87-DFE7-4ECF-A79D-85E16DD0287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AF6033-5773-47A5-B5A6-FF71AB14E765}" type="datetimeFigureOut">
              <a:rPr lang="en-US" smtClean="0"/>
              <a:pPr/>
              <a:t>10/19/2022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92AB87-DFE7-4ECF-A79D-85E16DD0287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AF6033-5773-47A5-B5A6-FF71AB14E765}" type="datetimeFigureOut">
              <a:rPr lang="en-US" smtClean="0"/>
              <a:pPr/>
              <a:t>10/19/2022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92AB87-DFE7-4ECF-A79D-85E16DD02871}"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AF6033-5773-47A5-B5A6-FF71AB14E765}" type="datetimeFigureOut">
              <a:rPr lang="en-US" smtClean="0"/>
              <a:pPr/>
              <a:t>10/19/2022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92AB87-DFE7-4ECF-A79D-85E16DD0287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9AF6033-5773-47A5-B5A6-FF71AB14E765}" type="datetimeFigureOut">
              <a:rPr lang="en-US" smtClean="0"/>
              <a:pPr/>
              <a:t>10/19/2022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92AB87-DFE7-4ECF-A79D-85E16DD02871}"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9AF6033-5773-47A5-B5A6-FF71AB14E765}" type="datetimeFigureOut">
              <a:rPr lang="en-US" smtClean="0"/>
              <a:pPr/>
              <a:t>10/19/2022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92AB87-DFE7-4ECF-A79D-85E16DD0287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9AF6033-5773-47A5-B5A6-FF71AB14E765}" type="datetimeFigureOut">
              <a:rPr lang="en-US" smtClean="0"/>
              <a:pPr/>
              <a:t>10/19/2022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92AB87-DFE7-4ECF-A79D-85E16DD0287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9AF6033-5773-47A5-B5A6-FF71AB14E765}" type="datetimeFigureOut">
              <a:rPr lang="en-US" smtClean="0"/>
              <a:pPr/>
              <a:t>10/19/2022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92AB87-DFE7-4ECF-A79D-85E16DD0287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AF6033-5773-47A5-B5A6-FF71AB14E765}" type="datetimeFigureOut">
              <a:rPr lang="en-US" smtClean="0"/>
              <a:pPr/>
              <a:t>10/19/2022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92AB87-DFE7-4ECF-A79D-85E16DD0287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AF6033-5773-47A5-B5A6-FF71AB14E765}" type="datetimeFigureOut">
              <a:rPr lang="en-US" smtClean="0"/>
              <a:pPr/>
              <a:t>10/19/2022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92AB87-DFE7-4ECF-A79D-85E16DD0287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AF6033-5773-47A5-B5A6-FF71AB14E765}" type="datetimeFigureOut">
              <a:rPr lang="en-US" smtClean="0"/>
              <a:pPr/>
              <a:t>10/19/2022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92AB87-DFE7-4ECF-A79D-85E16DD0287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AF6033-5773-47A5-B5A6-FF71AB14E765}" type="datetimeFigureOut">
              <a:rPr lang="en-US" smtClean="0"/>
              <a:pPr/>
              <a:t>10/19/2022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92AB87-DFE7-4ECF-A79D-85E16DD0287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Back </a:t>
            </a:r>
            <a:r>
              <a:rPr lang="en-US" smtClean="0"/>
              <a:t>propagation (Supervised</a:t>
            </a:r>
            <a:r>
              <a:rPr lang="en-US" dirty="0" smtClean="0"/>
              <a:t>) and </a:t>
            </a:r>
            <a:r>
              <a:rPr lang="en-US" dirty="0" err="1" smtClean="0"/>
              <a:t>Kohonen</a:t>
            </a:r>
            <a:r>
              <a:rPr lang="en-US" dirty="0" smtClean="0"/>
              <a:t> SOM (Unsupervised)</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ChangeArrowheads="1"/>
          </p:cNvSpPr>
          <p:nvPr/>
        </p:nvSpPr>
        <p:spPr bwMode="auto">
          <a:xfrm>
            <a:off x="457200" y="393700"/>
            <a:ext cx="7932738" cy="492125"/>
          </a:xfrm>
          <a:prstGeom prst="rect">
            <a:avLst/>
          </a:prstGeom>
          <a:noFill/>
          <a:ln w="9525">
            <a:noFill/>
            <a:miter lim="800000"/>
            <a:headEnd/>
            <a:tailEnd/>
          </a:ln>
        </p:spPr>
        <p:txBody>
          <a:bodyPr>
            <a:spAutoFit/>
          </a:bodyPr>
          <a:lstStyle/>
          <a:p>
            <a:pPr eaLnBrk="1" hangingPunct="1">
              <a:defRPr/>
            </a:pPr>
            <a:r>
              <a:rPr lang="en-US" sz="2600" b="1" dirty="0">
                <a:solidFill>
                  <a:srgbClr val="C00000"/>
                </a:solidFill>
                <a:latin typeface="Tahoma" pitchFamily="34" charset="0"/>
                <a:ea typeface="+mj-ea"/>
                <a:cs typeface="Tahoma" pitchFamily="34" charset="0"/>
              </a:rPr>
              <a:t>BACKPROPAGATION TRAINING ALGORITHM</a:t>
            </a:r>
          </a:p>
        </p:txBody>
      </p:sp>
      <p:pic>
        <p:nvPicPr>
          <p:cNvPr id="57347" name="Picture 7"/>
          <p:cNvPicPr>
            <a:picLocks noChangeAspect="1" noChangeArrowheads="1"/>
          </p:cNvPicPr>
          <p:nvPr/>
        </p:nvPicPr>
        <p:blipFill>
          <a:blip r:embed="rId2"/>
          <a:srcRect/>
          <a:stretch>
            <a:fillRect/>
          </a:stretch>
        </p:blipFill>
        <p:spPr bwMode="auto">
          <a:xfrm>
            <a:off x="0" y="990600"/>
            <a:ext cx="8978900" cy="5867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ChangeArrowheads="1"/>
          </p:cNvSpPr>
          <p:nvPr/>
        </p:nvSpPr>
        <p:spPr bwMode="auto">
          <a:xfrm>
            <a:off x="0" y="0"/>
            <a:ext cx="7932738" cy="492125"/>
          </a:xfrm>
          <a:prstGeom prst="rect">
            <a:avLst/>
          </a:prstGeom>
          <a:noFill/>
          <a:ln w="9525">
            <a:noFill/>
            <a:miter lim="800000"/>
            <a:headEnd/>
            <a:tailEnd/>
          </a:ln>
        </p:spPr>
        <p:txBody>
          <a:bodyPr>
            <a:spAutoFit/>
          </a:bodyPr>
          <a:lstStyle/>
          <a:p>
            <a:pPr eaLnBrk="1" hangingPunct="1">
              <a:defRPr/>
            </a:pPr>
            <a:r>
              <a:rPr lang="en-US" sz="2600" b="1" dirty="0">
                <a:solidFill>
                  <a:srgbClr val="C00000"/>
                </a:solidFill>
                <a:latin typeface="Tahoma" pitchFamily="34" charset="0"/>
                <a:ea typeface="+mj-ea"/>
                <a:cs typeface="Tahoma" pitchFamily="34" charset="0"/>
              </a:rPr>
              <a:t>BACKPROPAGATION TRAINING ALGORITHM</a:t>
            </a:r>
          </a:p>
        </p:txBody>
      </p:sp>
      <p:pic>
        <p:nvPicPr>
          <p:cNvPr id="58371" name="Picture 2"/>
          <p:cNvPicPr>
            <a:picLocks noChangeAspect="1" noChangeArrowheads="1"/>
          </p:cNvPicPr>
          <p:nvPr/>
        </p:nvPicPr>
        <p:blipFill>
          <a:blip r:embed="rId2"/>
          <a:srcRect/>
          <a:stretch>
            <a:fillRect/>
          </a:stretch>
        </p:blipFill>
        <p:spPr bwMode="auto">
          <a:xfrm>
            <a:off x="0" y="381000"/>
            <a:ext cx="8686800" cy="6515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ChangeArrowheads="1"/>
          </p:cNvSpPr>
          <p:nvPr/>
        </p:nvSpPr>
        <p:spPr bwMode="auto">
          <a:xfrm>
            <a:off x="0" y="0"/>
            <a:ext cx="7932738" cy="492125"/>
          </a:xfrm>
          <a:prstGeom prst="rect">
            <a:avLst/>
          </a:prstGeom>
          <a:noFill/>
          <a:ln w="9525">
            <a:noFill/>
            <a:miter lim="800000"/>
            <a:headEnd/>
            <a:tailEnd/>
          </a:ln>
        </p:spPr>
        <p:txBody>
          <a:bodyPr>
            <a:spAutoFit/>
          </a:bodyPr>
          <a:lstStyle/>
          <a:p>
            <a:pPr eaLnBrk="1" hangingPunct="1">
              <a:defRPr/>
            </a:pPr>
            <a:r>
              <a:rPr lang="en-US" sz="2600" b="1" dirty="0">
                <a:solidFill>
                  <a:srgbClr val="C00000"/>
                </a:solidFill>
                <a:latin typeface="Tahoma" pitchFamily="34" charset="0"/>
                <a:ea typeface="+mj-ea"/>
                <a:cs typeface="Tahoma" pitchFamily="34" charset="0"/>
              </a:rPr>
              <a:t>BACKPROPAGATION TRAINING ALGORITHM</a:t>
            </a:r>
          </a:p>
        </p:txBody>
      </p:sp>
      <p:pic>
        <p:nvPicPr>
          <p:cNvPr id="59395" name="Picture 2"/>
          <p:cNvPicPr>
            <a:picLocks noChangeAspect="1" noChangeArrowheads="1"/>
          </p:cNvPicPr>
          <p:nvPr/>
        </p:nvPicPr>
        <p:blipFill>
          <a:blip r:embed="rId2"/>
          <a:srcRect/>
          <a:stretch>
            <a:fillRect/>
          </a:stretch>
        </p:blipFill>
        <p:spPr bwMode="auto">
          <a:xfrm>
            <a:off x="0" y="1143000"/>
            <a:ext cx="9201150" cy="3810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1981200" y="-101710"/>
            <a:ext cx="4495800" cy="688025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srcRect/>
          <a:stretch>
            <a:fillRect/>
          </a:stretch>
        </p:blipFill>
        <p:spPr bwMode="auto">
          <a:xfrm>
            <a:off x="1524000" y="0"/>
            <a:ext cx="4884922" cy="65071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srcRect/>
          <a:stretch>
            <a:fillRect/>
          </a:stretch>
        </p:blipFill>
        <p:spPr bwMode="auto">
          <a:xfrm>
            <a:off x="914399" y="457200"/>
            <a:ext cx="5879691" cy="1981200"/>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381000" y="2895600"/>
            <a:ext cx="3868752" cy="3124200"/>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a:srcRect/>
          <a:stretch>
            <a:fillRect/>
          </a:stretch>
        </p:blipFill>
        <p:spPr bwMode="auto">
          <a:xfrm>
            <a:off x="4419600" y="2514600"/>
            <a:ext cx="4191000" cy="1397000"/>
          </a:xfrm>
          <a:prstGeom prst="rect">
            <a:avLst/>
          </a:prstGeom>
          <a:noFill/>
          <a:ln w="9525">
            <a:noFill/>
            <a:miter lim="800000"/>
            <a:headEnd/>
            <a:tailEnd/>
          </a:ln>
          <a:effectLst/>
        </p:spPr>
      </p:pic>
      <p:pic>
        <p:nvPicPr>
          <p:cNvPr id="3077" name="Picture 5"/>
          <p:cNvPicPr>
            <a:picLocks noChangeAspect="1" noChangeArrowheads="1"/>
          </p:cNvPicPr>
          <p:nvPr/>
        </p:nvPicPr>
        <p:blipFill>
          <a:blip r:embed="rId5"/>
          <a:srcRect/>
          <a:stretch>
            <a:fillRect/>
          </a:stretch>
        </p:blipFill>
        <p:spPr bwMode="auto">
          <a:xfrm>
            <a:off x="4419600" y="3962400"/>
            <a:ext cx="4343400" cy="2578018"/>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srcRect/>
          <a:stretch>
            <a:fillRect/>
          </a:stretch>
        </p:blipFill>
        <p:spPr bwMode="auto">
          <a:xfrm>
            <a:off x="457200" y="152400"/>
            <a:ext cx="3581400" cy="6595671"/>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4343400" y="0"/>
            <a:ext cx="35814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srcRect/>
          <a:stretch>
            <a:fillRect/>
          </a:stretch>
        </p:blipFill>
        <p:spPr bwMode="auto">
          <a:xfrm>
            <a:off x="304800" y="685800"/>
            <a:ext cx="3429000" cy="2419755"/>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a:srcRect/>
          <a:stretch>
            <a:fillRect/>
          </a:stretch>
        </p:blipFill>
        <p:spPr bwMode="auto">
          <a:xfrm>
            <a:off x="5029199" y="228600"/>
            <a:ext cx="3511282" cy="4953000"/>
          </a:xfrm>
          <a:prstGeom prst="rect">
            <a:avLst/>
          </a:prstGeom>
          <a:noFill/>
          <a:ln w="9525">
            <a:noFill/>
            <a:miter lim="800000"/>
            <a:headEnd/>
            <a:tailEnd/>
          </a:ln>
          <a:effectLst/>
        </p:spPr>
      </p:pic>
      <p:pic>
        <p:nvPicPr>
          <p:cNvPr id="5124" name="Picture 4"/>
          <p:cNvPicPr>
            <a:picLocks noChangeAspect="1" noChangeArrowheads="1"/>
          </p:cNvPicPr>
          <p:nvPr/>
        </p:nvPicPr>
        <p:blipFill>
          <a:blip r:embed="rId4"/>
          <a:srcRect/>
          <a:stretch>
            <a:fillRect/>
          </a:stretch>
        </p:blipFill>
        <p:spPr bwMode="auto">
          <a:xfrm>
            <a:off x="228600" y="2948576"/>
            <a:ext cx="4038600" cy="3277904"/>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sz="quarter" idx="1"/>
          </p:nvPr>
        </p:nvSpPr>
        <p:spPr>
          <a:xfrm>
            <a:off x="457200" y="1143000"/>
            <a:ext cx="8229600" cy="5029200"/>
          </a:xfrm>
        </p:spPr>
        <p:txBody>
          <a:bodyPr rtlCol="0">
            <a:normAutofit/>
          </a:bodyPr>
          <a:lstStyle/>
          <a:p>
            <a:pPr marL="457200" indent="-457200" algn="just" eaLnBrk="1" fontAlgn="auto" hangingPunct="1">
              <a:lnSpc>
                <a:spcPct val="110000"/>
              </a:lnSpc>
              <a:spcBef>
                <a:spcPts val="0"/>
              </a:spcBef>
              <a:spcAft>
                <a:spcPts val="0"/>
              </a:spcAft>
              <a:buFont typeface="Wingdings" pitchFamily="2" charset="2"/>
              <a:buChar char="Ø"/>
              <a:defRPr/>
            </a:pPr>
            <a:r>
              <a:rPr lang="sv-SE" sz="2000" dirty="0" smtClean="0">
                <a:solidFill>
                  <a:schemeClr val="accent6">
                    <a:lumMod val="50000"/>
                  </a:schemeClr>
                </a:solidFill>
                <a:latin typeface="Tahoma" pitchFamily="34" charset="0"/>
                <a:ea typeface="+mj-ea"/>
                <a:cs typeface="Tahoma" pitchFamily="34" charset="0"/>
              </a:rPr>
              <a:t>Gradient descent over entire network weight vector</a:t>
            </a:r>
          </a:p>
          <a:p>
            <a:pPr marL="457200" indent="-457200" algn="just" eaLnBrk="1" fontAlgn="auto" hangingPunct="1">
              <a:lnSpc>
                <a:spcPct val="110000"/>
              </a:lnSpc>
              <a:spcBef>
                <a:spcPts val="0"/>
              </a:spcBef>
              <a:spcAft>
                <a:spcPts val="0"/>
              </a:spcAft>
              <a:buFont typeface="Wingdings" pitchFamily="2" charset="2"/>
              <a:buChar char="Ø"/>
              <a:defRPr/>
            </a:pPr>
            <a:endParaRPr lang="sv-SE" sz="2000" dirty="0" smtClean="0">
              <a:solidFill>
                <a:schemeClr val="accent6">
                  <a:lumMod val="50000"/>
                </a:schemeClr>
              </a:solidFill>
              <a:latin typeface="Tahoma" pitchFamily="34" charset="0"/>
              <a:ea typeface="+mj-ea"/>
              <a:cs typeface="Tahoma" pitchFamily="34" charset="0"/>
            </a:endParaRPr>
          </a:p>
          <a:p>
            <a:pPr marL="457200" indent="-457200" algn="just" eaLnBrk="1" fontAlgn="auto" hangingPunct="1">
              <a:lnSpc>
                <a:spcPct val="110000"/>
              </a:lnSpc>
              <a:spcBef>
                <a:spcPts val="0"/>
              </a:spcBef>
              <a:spcAft>
                <a:spcPts val="0"/>
              </a:spcAft>
              <a:buFont typeface="Wingdings" pitchFamily="2" charset="2"/>
              <a:buChar char="Ø"/>
              <a:defRPr/>
            </a:pPr>
            <a:r>
              <a:rPr lang="sv-SE" sz="2000" dirty="0" smtClean="0">
                <a:solidFill>
                  <a:schemeClr val="accent6">
                    <a:lumMod val="50000"/>
                  </a:schemeClr>
                </a:solidFill>
                <a:latin typeface="Tahoma" pitchFamily="34" charset="0"/>
                <a:ea typeface="+mj-ea"/>
                <a:cs typeface="Tahoma" pitchFamily="34" charset="0"/>
              </a:rPr>
              <a:t>Easily generalized to arbitrary directed graphs</a:t>
            </a:r>
          </a:p>
          <a:p>
            <a:pPr marL="457200" indent="-457200" algn="just" eaLnBrk="1" fontAlgn="auto" hangingPunct="1">
              <a:lnSpc>
                <a:spcPct val="110000"/>
              </a:lnSpc>
              <a:spcBef>
                <a:spcPts val="0"/>
              </a:spcBef>
              <a:spcAft>
                <a:spcPts val="0"/>
              </a:spcAft>
              <a:buFont typeface="Wingdings" pitchFamily="2" charset="2"/>
              <a:buChar char="Ø"/>
              <a:defRPr/>
            </a:pPr>
            <a:endParaRPr lang="sv-SE" sz="2000" dirty="0" smtClean="0">
              <a:solidFill>
                <a:schemeClr val="accent6">
                  <a:lumMod val="50000"/>
                </a:schemeClr>
              </a:solidFill>
              <a:latin typeface="Tahoma" pitchFamily="34" charset="0"/>
              <a:ea typeface="+mj-ea"/>
              <a:cs typeface="Tahoma" pitchFamily="34" charset="0"/>
            </a:endParaRPr>
          </a:p>
          <a:p>
            <a:pPr marL="457200" indent="-457200" algn="just" eaLnBrk="1" fontAlgn="auto" hangingPunct="1">
              <a:lnSpc>
                <a:spcPct val="110000"/>
              </a:lnSpc>
              <a:spcBef>
                <a:spcPts val="0"/>
              </a:spcBef>
              <a:spcAft>
                <a:spcPts val="0"/>
              </a:spcAft>
              <a:buFont typeface="Wingdings" pitchFamily="2" charset="2"/>
              <a:buChar char="Ø"/>
              <a:defRPr/>
            </a:pPr>
            <a:r>
              <a:rPr lang="sv-SE" sz="2000" dirty="0" smtClean="0">
                <a:solidFill>
                  <a:schemeClr val="accent6">
                    <a:lumMod val="50000"/>
                  </a:schemeClr>
                </a:solidFill>
                <a:latin typeface="Tahoma" pitchFamily="34" charset="0"/>
                <a:ea typeface="+mj-ea"/>
                <a:cs typeface="Tahoma" pitchFamily="34" charset="0"/>
              </a:rPr>
              <a:t>Will find a local, not necessarily global error minimum -in practice often works well (can be invoked multiple times with different initial weights)</a:t>
            </a:r>
          </a:p>
          <a:p>
            <a:pPr marL="457200" indent="-457200" algn="just" eaLnBrk="1" fontAlgn="auto" hangingPunct="1">
              <a:lnSpc>
                <a:spcPct val="110000"/>
              </a:lnSpc>
              <a:spcBef>
                <a:spcPts val="0"/>
              </a:spcBef>
              <a:spcAft>
                <a:spcPts val="0"/>
              </a:spcAft>
              <a:buFont typeface="Wingdings" pitchFamily="2" charset="2"/>
              <a:buChar char="Ø"/>
              <a:defRPr/>
            </a:pPr>
            <a:endParaRPr lang="sv-SE" sz="2000" dirty="0" smtClean="0">
              <a:solidFill>
                <a:schemeClr val="accent6">
                  <a:lumMod val="50000"/>
                </a:schemeClr>
              </a:solidFill>
              <a:latin typeface="Tahoma" pitchFamily="34" charset="0"/>
              <a:ea typeface="+mj-ea"/>
              <a:cs typeface="Tahoma" pitchFamily="34" charset="0"/>
            </a:endParaRPr>
          </a:p>
          <a:p>
            <a:pPr marL="457200" indent="-457200" algn="just" eaLnBrk="1" fontAlgn="auto" hangingPunct="1">
              <a:lnSpc>
                <a:spcPct val="110000"/>
              </a:lnSpc>
              <a:spcBef>
                <a:spcPts val="0"/>
              </a:spcBef>
              <a:spcAft>
                <a:spcPts val="0"/>
              </a:spcAft>
              <a:buFont typeface="Wingdings" pitchFamily="2" charset="2"/>
              <a:buChar char="Ø"/>
              <a:defRPr/>
            </a:pPr>
            <a:r>
              <a:rPr lang="sv-SE" sz="2000" dirty="0" smtClean="0">
                <a:solidFill>
                  <a:schemeClr val="accent6">
                    <a:lumMod val="50000"/>
                  </a:schemeClr>
                </a:solidFill>
                <a:latin typeface="Tahoma" pitchFamily="34" charset="0"/>
                <a:ea typeface="+mj-ea"/>
                <a:cs typeface="Tahoma" pitchFamily="34" charset="0"/>
              </a:rPr>
              <a:t>Often include weight momentum term </a:t>
            </a:r>
            <a:endParaRPr lang="sv-SE" sz="1800" dirty="0" smtClean="0">
              <a:solidFill>
                <a:schemeClr val="accent6">
                  <a:lumMod val="50000"/>
                </a:schemeClr>
              </a:solidFill>
              <a:latin typeface="Tahoma" pitchFamily="34" charset="0"/>
              <a:ea typeface="+mj-ea"/>
              <a:cs typeface="Tahoma" pitchFamily="34" charset="0"/>
              <a:sym typeface="Symbol" pitchFamily="18" charset="2"/>
            </a:endParaRPr>
          </a:p>
          <a:p>
            <a:pPr marL="457200" indent="-457200" algn="just" eaLnBrk="1" fontAlgn="auto" hangingPunct="1">
              <a:lnSpc>
                <a:spcPct val="110000"/>
              </a:lnSpc>
              <a:spcBef>
                <a:spcPts val="0"/>
              </a:spcBef>
              <a:spcAft>
                <a:spcPts val="0"/>
              </a:spcAft>
              <a:buFont typeface="Wingdings" pitchFamily="2" charset="2"/>
              <a:buChar char="Ø"/>
              <a:defRPr/>
            </a:pPr>
            <a:endParaRPr lang="sv-SE" sz="2000" dirty="0" smtClean="0">
              <a:solidFill>
                <a:schemeClr val="accent6">
                  <a:lumMod val="50000"/>
                </a:schemeClr>
              </a:solidFill>
              <a:latin typeface="Tahoma" pitchFamily="34" charset="0"/>
              <a:ea typeface="+mj-ea"/>
              <a:cs typeface="Tahoma" pitchFamily="34" charset="0"/>
              <a:sym typeface="Symbol" pitchFamily="18" charset="2"/>
            </a:endParaRPr>
          </a:p>
          <a:p>
            <a:pPr marL="457200" indent="-457200" algn="just" eaLnBrk="1" fontAlgn="auto" hangingPunct="1">
              <a:lnSpc>
                <a:spcPct val="110000"/>
              </a:lnSpc>
              <a:spcBef>
                <a:spcPts val="0"/>
              </a:spcBef>
              <a:spcAft>
                <a:spcPts val="0"/>
              </a:spcAft>
              <a:buFont typeface="Wingdings" pitchFamily="2" charset="2"/>
              <a:buChar char="Ø"/>
              <a:defRPr/>
            </a:pPr>
            <a:r>
              <a:rPr lang="sv-SE" sz="2000" dirty="0" smtClean="0">
                <a:solidFill>
                  <a:schemeClr val="accent6">
                    <a:lumMod val="50000"/>
                  </a:schemeClr>
                </a:solidFill>
                <a:latin typeface="Tahoma" pitchFamily="34" charset="0"/>
                <a:ea typeface="+mj-ea"/>
                <a:cs typeface="Tahoma" pitchFamily="34" charset="0"/>
                <a:sym typeface="Symbol" pitchFamily="18" charset="2"/>
              </a:rPr>
              <a:t>Minimizes error training examples</a:t>
            </a:r>
          </a:p>
          <a:p>
            <a:pPr marL="457200" lvl="1" indent="-457200" algn="just" eaLnBrk="1" fontAlgn="auto" hangingPunct="1">
              <a:lnSpc>
                <a:spcPct val="110000"/>
              </a:lnSpc>
              <a:spcBef>
                <a:spcPts val="0"/>
              </a:spcBef>
              <a:spcAft>
                <a:spcPts val="0"/>
              </a:spcAft>
              <a:buFont typeface="Wingdings" pitchFamily="2" charset="2"/>
              <a:buChar char="Ø"/>
              <a:defRPr/>
            </a:pPr>
            <a:endParaRPr lang="sv-SE" sz="2000" dirty="0" smtClean="0">
              <a:solidFill>
                <a:schemeClr val="accent6">
                  <a:lumMod val="50000"/>
                </a:schemeClr>
              </a:solidFill>
              <a:latin typeface="Tahoma" pitchFamily="34" charset="0"/>
              <a:ea typeface="+mj-ea"/>
              <a:cs typeface="Tahoma" pitchFamily="34" charset="0"/>
              <a:sym typeface="Symbol" pitchFamily="18" charset="2"/>
            </a:endParaRPr>
          </a:p>
          <a:p>
            <a:pPr marL="457200" lvl="1" indent="-457200" algn="just" eaLnBrk="1" fontAlgn="auto" hangingPunct="1">
              <a:lnSpc>
                <a:spcPct val="110000"/>
              </a:lnSpc>
              <a:spcBef>
                <a:spcPts val="0"/>
              </a:spcBef>
              <a:spcAft>
                <a:spcPts val="0"/>
              </a:spcAft>
              <a:buFont typeface="Wingdings" pitchFamily="2" charset="2"/>
              <a:buChar char="Ø"/>
              <a:defRPr/>
            </a:pPr>
            <a:r>
              <a:rPr lang="sv-SE" sz="2000" dirty="0" smtClean="0">
                <a:solidFill>
                  <a:schemeClr val="accent6">
                    <a:lumMod val="50000"/>
                  </a:schemeClr>
                </a:solidFill>
                <a:latin typeface="Tahoma" pitchFamily="34" charset="0"/>
                <a:ea typeface="+mj-ea"/>
                <a:cs typeface="Tahoma" pitchFamily="34" charset="0"/>
                <a:sym typeface="Symbol" pitchFamily="18" charset="2"/>
              </a:rPr>
              <a:t>Will it generalize well to unseen instances (over-fitting)?</a:t>
            </a:r>
          </a:p>
        </p:txBody>
      </p:sp>
      <p:sp>
        <p:nvSpPr>
          <p:cNvPr id="26629" name="Rectangle 5"/>
          <p:cNvSpPr>
            <a:spLocks noChangeArrowheads="1"/>
          </p:cNvSpPr>
          <p:nvPr/>
        </p:nvSpPr>
        <p:spPr bwMode="auto">
          <a:xfrm>
            <a:off x="457200" y="393700"/>
            <a:ext cx="8305800" cy="492125"/>
          </a:xfrm>
          <a:prstGeom prst="rect">
            <a:avLst/>
          </a:prstGeom>
          <a:noFill/>
          <a:ln w="9525">
            <a:noFill/>
            <a:miter lim="800000"/>
            <a:headEnd/>
            <a:tailEnd/>
          </a:ln>
        </p:spPr>
        <p:txBody>
          <a:bodyPr>
            <a:spAutoFit/>
          </a:bodyPr>
          <a:lstStyle/>
          <a:p>
            <a:pPr eaLnBrk="1" hangingPunct="1">
              <a:defRPr/>
            </a:pPr>
            <a:r>
              <a:rPr lang="en-US" sz="2600" b="1" dirty="0">
                <a:solidFill>
                  <a:srgbClr val="C00000"/>
                </a:solidFill>
                <a:latin typeface="Tahoma" pitchFamily="34" charset="0"/>
                <a:ea typeface="+mj-ea"/>
                <a:cs typeface="Tahoma" pitchFamily="34" charset="0"/>
              </a:rPr>
              <a:t>BACKPROPAGATION </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4"/>
          <p:cNvSpPr>
            <a:spLocks noChangeArrowheads="1"/>
          </p:cNvSpPr>
          <p:nvPr/>
        </p:nvSpPr>
        <p:spPr bwMode="auto">
          <a:xfrm>
            <a:off x="457200" y="485775"/>
            <a:ext cx="8229600" cy="892175"/>
          </a:xfrm>
          <a:prstGeom prst="rect">
            <a:avLst/>
          </a:prstGeom>
          <a:noFill/>
          <a:ln w="9525">
            <a:noFill/>
            <a:miter lim="800000"/>
            <a:headEnd/>
            <a:tailEnd/>
          </a:ln>
        </p:spPr>
        <p:txBody>
          <a:bodyPr>
            <a:spAutoFit/>
          </a:bodyPr>
          <a:lstStyle/>
          <a:p>
            <a:pPr eaLnBrk="1" hangingPunct="1">
              <a:defRPr/>
            </a:pPr>
            <a:r>
              <a:rPr lang="en-US" sz="2600" b="1" dirty="0">
                <a:solidFill>
                  <a:srgbClr val="C00000"/>
                </a:solidFill>
                <a:latin typeface="Tahoma" pitchFamily="34" charset="0"/>
                <a:ea typeface="+mj-ea"/>
                <a:cs typeface="Tahoma" pitchFamily="34" charset="0"/>
              </a:rPr>
              <a:t>APPLICATIONS OF BACKPROPAGATION </a:t>
            </a:r>
          </a:p>
          <a:p>
            <a:pPr eaLnBrk="1" hangingPunct="1">
              <a:defRPr/>
            </a:pPr>
            <a:r>
              <a:rPr lang="en-US" sz="2600" b="1" dirty="0">
                <a:solidFill>
                  <a:srgbClr val="C00000"/>
                </a:solidFill>
                <a:latin typeface="Tahoma" pitchFamily="34" charset="0"/>
                <a:ea typeface="+mj-ea"/>
                <a:cs typeface="Tahoma" pitchFamily="34" charset="0"/>
              </a:rPr>
              <a:t>NETWORK </a:t>
            </a:r>
          </a:p>
        </p:txBody>
      </p:sp>
      <p:sp>
        <p:nvSpPr>
          <p:cNvPr id="27653" name="Text Box 5"/>
          <p:cNvSpPr txBox="1">
            <a:spLocks noChangeArrowheads="1"/>
          </p:cNvSpPr>
          <p:nvPr/>
        </p:nvSpPr>
        <p:spPr bwMode="auto">
          <a:xfrm>
            <a:off x="457200" y="1447800"/>
            <a:ext cx="8229600" cy="4894263"/>
          </a:xfrm>
          <a:prstGeom prst="rect">
            <a:avLst/>
          </a:prstGeom>
          <a:noFill/>
          <a:ln w="9525">
            <a:noFill/>
            <a:miter lim="800000"/>
            <a:headEnd/>
            <a:tailEnd/>
          </a:ln>
        </p:spPr>
        <p:txBody>
          <a:bodyPr>
            <a:spAutoFit/>
          </a:bodyPr>
          <a:lstStyle/>
          <a:p>
            <a:pPr marL="457200" indent="-457200" eaLnBrk="1" hangingPunct="1">
              <a:lnSpc>
                <a:spcPct val="120000"/>
              </a:lnSpc>
              <a:spcBef>
                <a:spcPts val="0"/>
              </a:spcBef>
              <a:buFont typeface="Wingdings" pitchFamily="2" charset="2"/>
              <a:buChar char="Ø"/>
              <a:defRPr/>
            </a:pPr>
            <a:r>
              <a:rPr lang="en-US" sz="2000" dirty="0">
                <a:solidFill>
                  <a:schemeClr val="accent6">
                    <a:lumMod val="50000"/>
                  </a:schemeClr>
                </a:solidFill>
                <a:latin typeface="Tahoma" pitchFamily="34" charset="0"/>
                <a:ea typeface="+mj-ea"/>
                <a:cs typeface="Tahoma" pitchFamily="34" charset="0"/>
              </a:rPr>
              <a:t>Load forecasting problems in power systems.</a:t>
            </a:r>
          </a:p>
          <a:p>
            <a:pPr marL="457200" indent="-457200" eaLnBrk="1" hangingPunct="1">
              <a:lnSpc>
                <a:spcPct val="120000"/>
              </a:lnSpc>
              <a:spcBef>
                <a:spcPts val="0"/>
              </a:spcBef>
              <a:buFont typeface="Wingdings" pitchFamily="2" charset="2"/>
              <a:buChar char="Ø"/>
              <a:defRPr/>
            </a:pPr>
            <a:endParaRPr lang="en-US" sz="2000" dirty="0">
              <a:solidFill>
                <a:schemeClr val="accent6">
                  <a:lumMod val="50000"/>
                </a:schemeClr>
              </a:solidFill>
              <a:latin typeface="Tahoma" pitchFamily="34" charset="0"/>
              <a:ea typeface="+mj-ea"/>
              <a:cs typeface="Tahoma" pitchFamily="34" charset="0"/>
            </a:endParaRPr>
          </a:p>
          <a:p>
            <a:pPr marL="457200" indent="-457200" eaLnBrk="1" hangingPunct="1">
              <a:lnSpc>
                <a:spcPct val="120000"/>
              </a:lnSpc>
              <a:spcBef>
                <a:spcPts val="0"/>
              </a:spcBef>
              <a:buFont typeface="Wingdings" pitchFamily="2" charset="2"/>
              <a:buChar char="Ø"/>
              <a:defRPr/>
            </a:pPr>
            <a:r>
              <a:rPr lang="en-US" sz="2000" dirty="0">
                <a:solidFill>
                  <a:schemeClr val="accent6">
                    <a:lumMod val="50000"/>
                  </a:schemeClr>
                </a:solidFill>
                <a:latin typeface="Tahoma" pitchFamily="34" charset="0"/>
                <a:ea typeface="+mj-ea"/>
                <a:cs typeface="Tahoma" pitchFamily="34" charset="0"/>
              </a:rPr>
              <a:t>Image processing.</a:t>
            </a:r>
          </a:p>
          <a:p>
            <a:pPr marL="457200" indent="-457200" eaLnBrk="1" hangingPunct="1">
              <a:lnSpc>
                <a:spcPct val="120000"/>
              </a:lnSpc>
              <a:spcBef>
                <a:spcPts val="0"/>
              </a:spcBef>
              <a:buFont typeface="Wingdings" pitchFamily="2" charset="2"/>
              <a:buChar char="Ø"/>
              <a:defRPr/>
            </a:pPr>
            <a:endParaRPr lang="en-US" sz="2000" dirty="0">
              <a:solidFill>
                <a:schemeClr val="accent6">
                  <a:lumMod val="50000"/>
                </a:schemeClr>
              </a:solidFill>
              <a:latin typeface="Tahoma" pitchFamily="34" charset="0"/>
              <a:ea typeface="+mj-ea"/>
              <a:cs typeface="Tahoma" pitchFamily="34" charset="0"/>
            </a:endParaRPr>
          </a:p>
          <a:p>
            <a:pPr marL="457200" indent="-457200" eaLnBrk="1" hangingPunct="1">
              <a:lnSpc>
                <a:spcPct val="120000"/>
              </a:lnSpc>
              <a:spcBef>
                <a:spcPts val="0"/>
              </a:spcBef>
              <a:buFont typeface="Wingdings" pitchFamily="2" charset="2"/>
              <a:buChar char="Ø"/>
              <a:defRPr/>
            </a:pPr>
            <a:r>
              <a:rPr lang="en-US" sz="2000" dirty="0">
                <a:solidFill>
                  <a:schemeClr val="accent6">
                    <a:lumMod val="50000"/>
                  </a:schemeClr>
                </a:solidFill>
                <a:latin typeface="Tahoma" pitchFamily="34" charset="0"/>
                <a:ea typeface="+mj-ea"/>
                <a:cs typeface="Tahoma" pitchFamily="34" charset="0"/>
              </a:rPr>
              <a:t>Fault diagnosis and fault detection.</a:t>
            </a:r>
          </a:p>
          <a:p>
            <a:pPr marL="457200" indent="-457200" eaLnBrk="1" hangingPunct="1">
              <a:lnSpc>
                <a:spcPct val="120000"/>
              </a:lnSpc>
              <a:spcBef>
                <a:spcPts val="0"/>
              </a:spcBef>
              <a:buFont typeface="Wingdings" pitchFamily="2" charset="2"/>
              <a:buChar char="Ø"/>
              <a:defRPr/>
            </a:pPr>
            <a:endParaRPr lang="en-US" sz="2000" dirty="0">
              <a:solidFill>
                <a:schemeClr val="accent6">
                  <a:lumMod val="50000"/>
                </a:schemeClr>
              </a:solidFill>
              <a:latin typeface="Tahoma" pitchFamily="34" charset="0"/>
              <a:ea typeface="+mj-ea"/>
              <a:cs typeface="Tahoma" pitchFamily="34" charset="0"/>
            </a:endParaRPr>
          </a:p>
          <a:p>
            <a:pPr marL="457200" indent="-457200" eaLnBrk="1" hangingPunct="1">
              <a:lnSpc>
                <a:spcPct val="120000"/>
              </a:lnSpc>
              <a:spcBef>
                <a:spcPts val="0"/>
              </a:spcBef>
              <a:buFont typeface="Wingdings" pitchFamily="2" charset="2"/>
              <a:buChar char="Ø"/>
              <a:defRPr/>
            </a:pPr>
            <a:r>
              <a:rPr lang="en-US" sz="2000" dirty="0">
                <a:solidFill>
                  <a:schemeClr val="accent6">
                    <a:lumMod val="50000"/>
                  </a:schemeClr>
                </a:solidFill>
                <a:latin typeface="Tahoma" pitchFamily="34" charset="0"/>
                <a:ea typeface="+mj-ea"/>
                <a:cs typeface="Tahoma" pitchFamily="34" charset="0"/>
              </a:rPr>
              <a:t>Gesture recognition, speech recognition.</a:t>
            </a:r>
          </a:p>
          <a:p>
            <a:pPr marL="457200" indent="-457200" eaLnBrk="1" hangingPunct="1">
              <a:lnSpc>
                <a:spcPct val="120000"/>
              </a:lnSpc>
              <a:spcBef>
                <a:spcPts val="0"/>
              </a:spcBef>
              <a:buFont typeface="Wingdings" pitchFamily="2" charset="2"/>
              <a:buChar char="Ø"/>
              <a:defRPr/>
            </a:pPr>
            <a:endParaRPr lang="en-US" sz="2000" dirty="0">
              <a:solidFill>
                <a:schemeClr val="accent6">
                  <a:lumMod val="50000"/>
                </a:schemeClr>
              </a:solidFill>
              <a:latin typeface="Tahoma" pitchFamily="34" charset="0"/>
              <a:ea typeface="+mj-ea"/>
              <a:cs typeface="Tahoma" pitchFamily="34" charset="0"/>
            </a:endParaRPr>
          </a:p>
          <a:p>
            <a:pPr marL="457200" indent="-457200" eaLnBrk="1" hangingPunct="1">
              <a:lnSpc>
                <a:spcPct val="120000"/>
              </a:lnSpc>
              <a:spcBef>
                <a:spcPts val="0"/>
              </a:spcBef>
              <a:buFont typeface="Wingdings" pitchFamily="2" charset="2"/>
              <a:buChar char="Ø"/>
              <a:defRPr/>
            </a:pPr>
            <a:r>
              <a:rPr lang="en-US" sz="2000" dirty="0">
                <a:solidFill>
                  <a:schemeClr val="accent6">
                    <a:lumMod val="50000"/>
                  </a:schemeClr>
                </a:solidFill>
                <a:latin typeface="Tahoma" pitchFamily="34" charset="0"/>
                <a:ea typeface="+mj-ea"/>
                <a:cs typeface="Tahoma" pitchFamily="34" charset="0"/>
              </a:rPr>
              <a:t>Signature verification.</a:t>
            </a:r>
          </a:p>
          <a:p>
            <a:pPr marL="457200" indent="-457200" eaLnBrk="1" hangingPunct="1">
              <a:lnSpc>
                <a:spcPct val="120000"/>
              </a:lnSpc>
              <a:spcBef>
                <a:spcPts val="0"/>
              </a:spcBef>
              <a:buFont typeface="Wingdings" pitchFamily="2" charset="2"/>
              <a:buChar char="Ø"/>
              <a:defRPr/>
            </a:pPr>
            <a:endParaRPr lang="en-US" sz="2000" dirty="0">
              <a:solidFill>
                <a:schemeClr val="accent6">
                  <a:lumMod val="50000"/>
                </a:schemeClr>
              </a:solidFill>
              <a:latin typeface="Tahoma" pitchFamily="34" charset="0"/>
              <a:ea typeface="+mj-ea"/>
              <a:cs typeface="Tahoma" pitchFamily="34" charset="0"/>
            </a:endParaRPr>
          </a:p>
          <a:p>
            <a:pPr marL="457200" indent="-457200" eaLnBrk="1" hangingPunct="1">
              <a:lnSpc>
                <a:spcPct val="120000"/>
              </a:lnSpc>
              <a:spcBef>
                <a:spcPts val="0"/>
              </a:spcBef>
              <a:buFont typeface="Wingdings" pitchFamily="2" charset="2"/>
              <a:buChar char="Ø"/>
              <a:defRPr/>
            </a:pPr>
            <a:r>
              <a:rPr lang="en-US" sz="2000" dirty="0">
                <a:solidFill>
                  <a:schemeClr val="accent6">
                    <a:lumMod val="50000"/>
                  </a:schemeClr>
                </a:solidFill>
                <a:latin typeface="Tahoma" pitchFamily="34" charset="0"/>
                <a:ea typeface="+mj-ea"/>
                <a:cs typeface="Tahoma" pitchFamily="34" charset="0"/>
              </a:rPr>
              <a:t>Bioinformatics.</a:t>
            </a:r>
          </a:p>
          <a:p>
            <a:pPr marL="457200" indent="-457200" eaLnBrk="1" hangingPunct="1">
              <a:lnSpc>
                <a:spcPct val="120000"/>
              </a:lnSpc>
              <a:spcBef>
                <a:spcPts val="0"/>
              </a:spcBef>
              <a:buFont typeface="Wingdings" pitchFamily="2" charset="2"/>
              <a:buChar char="Ø"/>
              <a:defRPr/>
            </a:pPr>
            <a:endParaRPr lang="en-US" sz="2000" dirty="0">
              <a:solidFill>
                <a:schemeClr val="accent6">
                  <a:lumMod val="50000"/>
                </a:schemeClr>
              </a:solidFill>
              <a:latin typeface="Tahoma" pitchFamily="34" charset="0"/>
              <a:ea typeface="+mj-ea"/>
              <a:cs typeface="Tahoma" pitchFamily="34" charset="0"/>
            </a:endParaRPr>
          </a:p>
          <a:p>
            <a:pPr marL="457200" indent="-457200" eaLnBrk="1" hangingPunct="1">
              <a:lnSpc>
                <a:spcPct val="120000"/>
              </a:lnSpc>
              <a:spcBef>
                <a:spcPts val="0"/>
              </a:spcBef>
              <a:buFont typeface="Wingdings" pitchFamily="2" charset="2"/>
              <a:buChar char="Ø"/>
              <a:defRPr/>
            </a:pPr>
            <a:r>
              <a:rPr lang="en-US" sz="2000" dirty="0">
                <a:solidFill>
                  <a:schemeClr val="accent6">
                    <a:lumMod val="50000"/>
                  </a:schemeClr>
                </a:solidFill>
                <a:latin typeface="Tahoma" pitchFamily="34" charset="0"/>
                <a:ea typeface="+mj-ea"/>
                <a:cs typeface="Tahoma" pitchFamily="34" charset="0"/>
              </a:rPr>
              <a:t>Structural engineering design (civil).</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4"/>
          <p:cNvSpPr>
            <a:spLocks noChangeArrowheads="1"/>
          </p:cNvSpPr>
          <p:nvPr/>
        </p:nvSpPr>
        <p:spPr bwMode="auto">
          <a:xfrm>
            <a:off x="457200" y="457200"/>
            <a:ext cx="8229600" cy="492125"/>
          </a:xfrm>
          <a:prstGeom prst="rect">
            <a:avLst/>
          </a:prstGeom>
          <a:noFill/>
          <a:ln w="9525">
            <a:noFill/>
            <a:miter lim="800000"/>
            <a:headEnd/>
            <a:tailEnd/>
          </a:ln>
        </p:spPr>
        <p:txBody>
          <a:bodyPr>
            <a:spAutoFit/>
          </a:bodyPr>
          <a:lstStyle/>
          <a:p>
            <a:pPr eaLnBrk="1" hangingPunct="1">
              <a:defRPr/>
            </a:pPr>
            <a:r>
              <a:rPr lang="en-US" sz="2600" b="1" dirty="0">
                <a:solidFill>
                  <a:srgbClr val="C00000"/>
                </a:solidFill>
                <a:latin typeface="Tahoma" pitchFamily="34" charset="0"/>
                <a:ea typeface="+mj-ea"/>
                <a:cs typeface="Tahoma" pitchFamily="34" charset="0"/>
              </a:rPr>
              <a:t>LAYERS IN NEURAL NETWORK </a:t>
            </a:r>
          </a:p>
        </p:txBody>
      </p:sp>
      <p:sp>
        <p:nvSpPr>
          <p:cNvPr id="12293" name="Rectangle 5"/>
          <p:cNvSpPr>
            <a:spLocks noChangeArrowheads="1"/>
          </p:cNvSpPr>
          <p:nvPr/>
        </p:nvSpPr>
        <p:spPr bwMode="auto">
          <a:xfrm>
            <a:off x="457200" y="1162050"/>
            <a:ext cx="8229600" cy="4953000"/>
          </a:xfrm>
          <a:prstGeom prst="rect">
            <a:avLst/>
          </a:prstGeom>
          <a:noFill/>
          <a:ln w="12700">
            <a:noFill/>
            <a:miter lim="800000"/>
            <a:headEnd/>
            <a:tailEnd/>
          </a:ln>
        </p:spPr>
        <p:txBody>
          <a:bodyPr lIns="90488" tIns="44450" rIns="90488" bIns="44450"/>
          <a:lstStyle/>
          <a:p>
            <a:pPr marL="457200" indent="-457200" algn="just" eaLnBrk="1" hangingPunct="1">
              <a:lnSpc>
                <a:spcPct val="110000"/>
              </a:lnSpc>
              <a:buFont typeface="Wingdings" pitchFamily="2" charset="2"/>
              <a:buChar char="Ø"/>
              <a:defRPr/>
            </a:pPr>
            <a:r>
              <a:rPr lang="en-GB" sz="2000" b="1" dirty="0">
                <a:solidFill>
                  <a:schemeClr val="accent6">
                    <a:lumMod val="50000"/>
                  </a:schemeClr>
                </a:solidFill>
                <a:latin typeface="Tahoma" pitchFamily="34" charset="0"/>
                <a:ea typeface="+mj-ea"/>
                <a:cs typeface="Tahoma" pitchFamily="34" charset="0"/>
              </a:rPr>
              <a:t>The input layer:</a:t>
            </a:r>
          </a:p>
          <a:p>
            <a:pPr lvl="2" indent="-457200" algn="just" eaLnBrk="1" hangingPunct="1">
              <a:lnSpc>
                <a:spcPct val="110000"/>
              </a:lnSpc>
              <a:buFont typeface="Arial" pitchFamily="34" charset="0"/>
              <a:buChar char="•"/>
              <a:defRPr/>
            </a:pPr>
            <a:r>
              <a:rPr lang="en-GB" sz="2000" dirty="0">
                <a:solidFill>
                  <a:schemeClr val="accent6">
                    <a:lumMod val="50000"/>
                  </a:schemeClr>
                </a:solidFill>
                <a:latin typeface="Tahoma" pitchFamily="34" charset="0"/>
                <a:ea typeface="+mj-ea"/>
                <a:cs typeface="Tahoma" pitchFamily="34" charset="0"/>
              </a:rPr>
              <a:t>Introduces input values into the network.</a:t>
            </a:r>
          </a:p>
          <a:p>
            <a:pPr lvl="2" indent="-457200" algn="just" eaLnBrk="1" hangingPunct="1">
              <a:lnSpc>
                <a:spcPct val="110000"/>
              </a:lnSpc>
              <a:buFont typeface="Arial" pitchFamily="34" charset="0"/>
              <a:buChar char="•"/>
              <a:defRPr/>
            </a:pPr>
            <a:r>
              <a:rPr lang="en-GB" sz="2000" dirty="0">
                <a:solidFill>
                  <a:schemeClr val="accent6">
                    <a:lumMod val="50000"/>
                  </a:schemeClr>
                </a:solidFill>
                <a:latin typeface="Tahoma" pitchFamily="34" charset="0"/>
                <a:ea typeface="+mj-ea"/>
                <a:cs typeface="Tahoma" pitchFamily="34" charset="0"/>
              </a:rPr>
              <a:t>No activation function or other processing.</a:t>
            </a:r>
          </a:p>
          <a:p>
            <a:pPr lvl="2" indent="-457200" algn="just" eaLnBrk="1" hangingPunct="1">
              <a:lnSpc>
                <a:spcPct val="110000"/>
              </a:lnSpc>
              <a:buFont typeface="Arial" pitchFamily="34" charset="0"/>
              <a:buChar char="•"/>
              <a:defRPr/>
            </a:pPr>
            <a:endParaRPr lang="en-GB" sz="2000" dirty="0">
              <a:solidFill>
                <a:schemeClr val="accent6">
                  <a:lumMod val="50000"/>
                </a:schemeClr>
              </a:solidFill>
              <a:latin typeface="Tahoma" pitchFamily="34" charset="0"/>
              <a:ea typeface="+mj-ea"/>
              <a:cs typeface="Tahoma" pitchFamily="34" charset="0"/>
            </a:endParaRPr>
          </a:p>
          <a:p>
            <a:pPr marL="457200" indent="-457200" algn="just" eaLnBrk="1" hangingPunct="1">
              <a:lnSpc>
                <a:spcPct val="110000"/>
              </a:lnSpc>
              <a:buFont typeface="Wingdings" pitchFamily="2" charset="2"/>
              <a:buChar char="Ø"/>
              <a:defRPr/>
            </a:pPr>
            <a:r>
              <a:rPr lang="en-GB" sz="2000" b="1" dirty="0">
                <a:solidFill>
                  <a:schemeClr val="accent6">
                    <a:lumMod val="50000"/>
                  </a:schemeClr>
                </a:solidFill>
                <a:latin typeface="Tahoma" pitchFamily="34" charset="0"/>
                <a:ea typeface="+mj-ea"/>
                <a:cs typeface="Tahoma" pitchFamily="34" charset="0"/>
              </a:rPr>
              <a:t>The hidden layer(s):</a:t>
            </a:r>
          </a:p>
          <a:p>
            <a:pPr lvl="2" indent="-457200" algn="just" eaLnBrk="1" hangingPunct="1">
              <a:lnSpc>
                <a:spcPct val="110000"/>
              </a:lnSpc>
              <a:buFont typeface="Arial" pitchFamily="34" charset="0"/>
              <a:buChar char="•"/>
              <a:defRPr/>
            </a:pPr>
            <a:r>
              <a:rPr lang="en-GB" sz="2000" dirty="0">
                <a:solidFill>
                  <a:schemeClr val="accent6">
                    <a:lumMod val="50000"/>
                  </a:schemeClr>
                </a:solidFill>
                <a:latin typeface="Tahoma" pitchFamily="34" charset="0"/>
                <a:ea typeface="+mj-ea"/>
                <a:cs typeface="Tahoma" pitchFamily="34" charset="0"/>
              </a:rPr>
              <a:t>Performs classification of features.</a:t>
            </a:r>
          </a:p>
          <a:p>
            <a:pPr lvl="2" indent="-457200" algn="just" eaLnBrk="1" hangingPunct="1">
              <a:lnSpc>
                <a:spcPct val="110000"/>
              </a:lnSpc>
              <a:buFont typeface="Arial" pitchFamily="34" charset="0"/>
              <a:buChar char="•"/>
              <a:defRPr/>
            </a:pPr>
            <a:r>
              <a:rPr lang="en-GB" sz="2000" dirty="0">
                <a:solidFill>
                  <a:schemeClr val="accent6">
                    <a:lumMod val="50000"/>
                  </a:schemeClr>
                </a:solidFill>
                <a:latin typeface="Tahoma" pitchFamily="34" charset="0"/>
                <a:ea typeface="+mj-ea"/>
                <a:cs typeface="Tahoma" pitchFamily="34" charset="0"/>
              </a:rPr>
              <a:t>Two hidden layers are sufficient to solve any problem.</a:t>
            </a:r>
          </a:p>
          <a:p>
            <a:pPr lvl="2" indent="-457200" algn="just" eaLnBrk="1" hangingPunct="1">
              <a:lnSpc>
                <a:spcPct val="110000"/>
              </a:lnSpc>
              <a:buFont typeface="Arial" pitchFamily="34" charset="0"/>
              <a:buChar char="•"/>
              <a:defRPr/>
            </a:pPr>
            <a:r>
              <a:rPr lang="en-GB" sz="2000" dirty="0">
                <a:solidFill>
                  <a:schemeClr val="accent6">
                    <a:lumMod val="50000"/>
                  </a:schemeClr>
                </a:solidFill>
                <a:latin typeface="Tahoma" pitchFamily="34" charset="0"/>
                <a:ea typeface="+mj-ea"/>
                <a:cs typeface="Tahoma" pitchFamily="34" charset="0"/>
              </a:rPr>
              <a:t>Features imply more layers may be better.</a:t>
            </a:r>
          </a:p>
          <a:p>
            <a:pPr lvl="2" indent="-457200" algn="just" eaLnBrk="1" hangingPunct="1">
              <a:lnSpc>
                <a:spcPct val="110000"/>
              </a:lnSpc>
              <a:buFont typeface="Arial" pitchFamily="34" charset="0"/>
              <a:buChar char="•"/>
              <a:defRPr/>
            </a:pPr>
            <a:endParaRPr lang="en-GB" sz="2000" dirty="0">
              <a:solidFill>
                <a:schemeClr val="accent6">
                  <a:lumMod val="50000"/>
                </a:schemeClr>
              </a:solidFill>
              <a:latin typeface="Tahoma" pitchFamily="34" charset="0"/>
              <a:ea typeface="+mj-ea"/>
              <a:cs typeface="Tahoma" pitchFamily="34" charset="0"/>
            </a:endParaRPr>
          </a:p>
          <a:p>
            <a:pPr marL="457200" indent="-457200" algn="just" eaLnBrk="1" hangingPunct="1">
              <a:lnSpc>
                <a:spcPct val="110000"/>
              </a:lnSpc>
              <a:buFont typeface="Wingdings" pitchFamily="2" charset="2"/>
              <a:buChar char="Ø"/>
              <a:defRPr/>
            </a:pPr>
            <a:r>
              <a:rPr lang="en-GB" sz="2000" b="1" dirty="0">
                <a:solidFill>
                  <a:schemeClr val="accent6">
                    <a:lumMod val="50000"/>
                  </a:schemeClr>
                </a:solidFill>
                <a:latin typeface="Tahoma" pitchFamily="34" charset="0"/>
                <a:ea typeface="+mj-ea"/>
                <a:cs typeface="Tahoma" pitchFamily="34" charset="0"/>
              </a:rPr>
              <a:t>The output layer:</a:t>
            </a:r>
          </a:p>
          <a:p>
            <a:pPr lvl="2" indent="-457200" algn="just" eaLnBrk="1" hangingPunct="1">
              <a:lnSpc>
                <a:spcPct val="110000"/>
              </a:lnSpc>
              <a:buFont typeface="Arial" pitchFamily="34" charset="0"/>
              <a:buChar char="•"/>
              <a:defRPr/>
            </a:pPr>
            <a:r>
              <a:rPr lang="en-GB" sz="2000" dirty="0">
                <a:solidFill>
                  <a:schemeClr val="accent6">
                    <a:lumMod val="50000"/>
                  </a:schemeClr>
                </a:solidFill>
                <a:latin typeface="Tahoma" pitchFamily="34" charset="0"/>
                <a:ea typeface="+mj-ea"/>
                <a:cs typeface="Tahoma" pitchFamily="34" charset="0"/>
              </a:rPr>
              <a:t>Functionally is just like the hidden layers.</a:t>
            </a:r>
          </a:p>
          <a:p>
            <a:pPr lvl="2" indent="-457200" algn="just" eaLnBrk="1" hangingPunct="1">
              <a:lnSpc>
                <a:spcPct val="110000"/>
              </a:lnSpc>
              <a:buFont typeface="Arial" pitchFamily="34" charset="0"/>
              <a:buChar char="•"/>
              <a:defRPr/>
            </a:pPr>
            <a:r>
              <a:rPr lang="en-GB" sz="2000" dirty="0">
                <a:solidFill>
                  <a:schemeClr val="accent6">
                    <a:lumMod val="50000"/>
                  </a:schemeClr>
                </a:solidFill>
                <a:latin typeface="Tahoma" pitchFamily="34" charset="0"/>
                <a:ea typeface="+mj-ea"/>
                <a:cs typeface="Tahoma" pitchFamily="34" charset="0"/>
              </a:rPr>
              <a:t>Outputs are passed on to the world outside the neural network.</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smtClean="0"/>
          </a:p>
          <a:p>
            <a:endParaRPr lang="en-US" dirty="0"/>
          </a:p>
          <a:p>
            <a:pPr lvl="8" algn="ctr">
              <a:buNone/>
            </a:pPr>
            <a:endParaRPr lang="en-US" dirty="0" smtClean="0">
              <a:solidFill>
                <a:srgbClr val="FF0000"/>
              </a:solidFill>
            </a:endParaRPr>
          </a:p>
          <a:p>
            <a:pPr lvl="8">
              <a:buNone/>
            </a:pPr>
            <a:r>
              <a:rPr lang="en-US" sz="4000" dirty="0" smtClean="0">
                <a:solidFill>
                  <a:srgbClr val="FF0000"/>
                </a:solidFill>
              </a:rPr>
              <a:t>UNSUPERVISED LEARNING</a:t>
            </a:r>
            <a:endParaRPr lang="en-US" sz="4000" dirty="0">
              <a:solidFill>
                <a:srgbClr val="FF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Text Box 2"/>
          <p:cNvSpPr txBox="1">
            <a:spLocks noChangeArrowheads="1"/>
          </p:cNvSpPr>
          <p:nvPr/>
        </p:nvSpPr>
        <p:spPr bwMode="auto">
          <a:xfrm>
            <a:off x="457200" y="457200"/>
            <a:ext cx="8229600" cy="492125"/>
          </a:xfrm>
          <a:prstGeom prst="rect">
            <a:avLst/>
          </a:prstGeom>
          <a:noFill/>
          <a:ln w="9525">
            <a:noFill/>
            <a:miter lim="800000"/>
            <a:headEnd/>
            <a:tailEnd/>
          </a:ln>
        </p:spPr>
        <p:txBody>
          <a:bodyPr>
            <a:spAutoFit/>
          </a:bodyPr>
          <a:lstStyle/>
          <a:p>
            <a:pPr eaLnBrk="1" hangingPunct="1">
              <a:spcBef>
                <a:spcPct val="50000"/>
              </a:spcBef>
              <a:defRPr/>
            </a:pPr>
            <a:r>
              <a:rPr lang="en-US" sz="2600" b="1" dirty="0">
                <a:solidFill>
                  <a:srgbClr val="C00000"/>
                </a:solidFill>
                <a:latin typeface="Tahoma" pitchFamily="34" charset="0"/>
                <a:ea typeface="+mj-ea"/>
                <a:cs typeface="Tahoma" pitchFamily="34" charset="0"/>
              </a:rPr>
              <a:t>UNSUPERVISED LEARNING</a:t>
            </a:r>
          </a:p>
        </p:txBody>
      </p:sp>
      <p:sp>
        <p:nvSpPr>
          <p:cNvPr id="4101" name="Rectangle 9"/>
          <p:cNvSpPr>
            <a:spLocks noChangeArrowheads="1"/>
          </p:cNvSpPr>
          <p:nvPr/>
        </p:nvSpPr>
        <p:spPr bwMode="auto">
          <a:xfrm>
            <a:off x="457200" y="1143000"/>
            <a:ext cx="8229600" cy="4640263"/>
          </a:xfrm>
          <a:prstGeom prst="rect">
            <a:avLst/>
          </a:prstGeom>
          <a:noFill/>
          <a:ln w="9525">
            <a:noFill/>
            <a:miter lim="800000"/>
            <a:headEnd/>
            <a:tailEnd/>
          </a:ln>
        </p:spPr>
        <p:txBody>
          <a:bodyPr/>
          <a:lstStyle/>
          <a:p>
            <a:pPr marL="457200" indent="-457200" eaLnBrk="1" hangingPunct="1">
              <a:lnSpc>
                <a:spcPct val="110000"/>
              </a:lnSpc>
              <a:spcBef>
                <a:spcPts val="0"/>
              </a:spcBef>
              <a:buFont typeface="Wingdings" pitchFamily="2" charset="2"/>
              <a:buChar char="Ø"/>
              <a:defRPr/>
            </a:pPr>
            <a:r>
              <a:rPr lang="en-US" sz="2000" dirty="0">
                <a:solidFill>
                  <a:schemeClr val="accent6">
                    <a:lumMod val="50000"/>
                  </a:schemeClr>
                </a:solidFill>
                <a:latin typeface="Tahoma" pitchFamily="34" charset="0"/>
                <a:ea typeface="+mj-ea"/>
                <a:cs typeface="Tahoma" pitchFamily="34" charset="0"/>
              </a:rPr>
              <a:t>No help from the outside.</a:t>
            </a:r>
          </a:p>
          <a:p>
            <a:pPr marL="457200" indent="-457200" eaLnBrk="1" hangingPunct="1">
              <a:lnSpc>
                <a:spcPct val="110000"/>
              </a:lnSpc>
              <a:spcBef>
                <a:spcPts val="0"/>
              </a:spcBef>
              <a:buFont typeface="Wingdings" pitchFamily="2" charset="2"/>
              <a:buChar char="Ø"/>
              <a:defRPr/>
            </a:pPr>
            <a:endParaRPr lang="en-US" sz="2000" dirty="0">
              <a:solidFill>
                <a:schemeClr val="accent6">
                  <a:lumMod val="50000"/>
                </a:schemeClr>
              </a:solidFill>
              <a:latin typeface="Tahoma" pitchFamily="34" charset="0"/>
              <a:ea typeface="+mj-ea"/>
              <a:cs typeface="Tahoma" pitchFamily="34" charset="0"/>
            </a:endParaRPr>
          </a:p>
          <a:p>
            <a:pPr marL="457200" indent="-457200" eaLnBrk="1" hangingPunct="1">
              <a:lnSpc>
                <a:spcPct val="110000"/>
              </a:lnSpc>
              <a:spcBef>
                <a:spcPts val="0"/>
              </a:spcBef>
              <a:buFont typeface="Wingdings" pitchFamily="2" charset="2"/>
              <a:buChar char="Ø"/>
              <a:defRPr/>
            </a:pPr>
            <a:r>
              <a:rPr lang="en-US" sz="2000" dirty="0">
                <a:solidFill>
                  <a:schemeClr val="accent6">
                    <a:lumMod val="50000"/>
                  </a:schemeClr>
                </a:solidFill>
                <a:latin typeface="Tahoma" pitchFamily="34" charset="0"/>
                <a:ea typeface="+mj-ea"/>
                <a:cs typeface="Tahoma" pitchFamily="34" charset="0"/>
              </a:rPr>
              <a:t>No training data, no information available on the desired output.</a:t>
            </a:r>
          </a:p>
          <a:p>
            <a:pPr marL="457200" indent="-457200" eaLnBrk="1" hangingPunct="1">
              <a:lnSpc>
                <a:spcPct val="110000"/>
              </a:lnSpc>
              <a:spcBef>
                <a:spcPts val="0"/>
              </a:spcBef>
              <a:buFont typeface="Wingdings" pitchFamily="2" charset="2"/>
              <a:buChar char="Ø"/>
              <a:defRPr/>
            </a:pPr>
            <a:endParaRPr lang="en-US" sz="2000" dirty="0">
              <a:solidFill>
                <a:schemeClr val="accent6">
                  <a:lumMod val="50000"/>
                </a:schemeClr>
              </a:solidFill>
              <a:latin typeface="Tahoma" pitchFamily="34" charset="0"/>
              <a:ea typeface="+mj-ea"/>
              <a:cs typeface="Tahoma" pitchFamily="34" charset="0"/>
            </a:endParaRPr>
          </a:p>
          <a:p>
            <a:pPr marL="457200" indent="-457200" eaLnBrk="1" hangingPunct="1">
              <a:lnSpc>
                <a:spcPct val="110000"/>
              </a:lnSpc>
              <a:spcBef>
                <a:spcPts val="0"/>
              </a:spcBef>
              <a:buFont typeface="Wingdings" pitchFamily="2" charset="2"/>
              <a:buChar char="Ø"/>
              <a:defRPr/>
            </a:pPr>
            <a:r>
              <a:rPr lang="en-US" sz="2000" dirty="0">
                <a:solidFill>
                  <a:schemeClr val="accent6">
                    <a:lumMod val="50000"/>
                  </a:schemeClr>
                </a:solidFill>
                <a:latin typeface="Tahoma" pitchFamily="34" charset="0"/>
                <a:ea typeface="+mj-ea"/>
                <a:cs typeface="Tahoma" pitchFamily="34" charset="0"/>
              </a:rPr>
              <a:t>Learning by doing.</a:t>
            </a:r>
          </a:p>
          <a:p>
            <a:pPr marL="457200" indent="-457200" eaLnBrk="1" hangingPunct="1">
              <a:lnSpc>
                <a:spcPct val="110000"/>
              </a:lnSpc>
              <a:spcBef>
                <a:spcPts val="0"/>
              </a:spcBef>
              <a:buFont typeface="Wingdings" pitchFamily="2" charset="2"/>
              <a:buChar char="Ø"/>
              <a:defRPr/>
            </a:pPr>
            <a:endParaRPr lang="en-US" sz="2000" dirty="0">
              <a:solidFill>
                <a:schemeClr val="accent6">
                  <a:lumMod val="50000"/>
                </a:schemeClr>
              </a:solidFill>
              <a:latin typeface="Tahoma" pitchFamily="34" charset="0"/>
              <a:ea typeface="+mj-ea"/>
              <a:cs typeface="Tahoma" pitchFamily="34" charset="0"/>
            </a:endParaRPr>
          </a:p>
          <a:p>
            <a:pPr marL="457200" indent="-457200" eaLnBrk="1" hangingPunct="1">
              <a:lnSpc>
                <a:spcPct val="110000"/>
              </a:lnSpc>
              <a:spcBef>
                <a:spcPts val="0"/>
              </a:spcBef>
              <a:buFont typeface="Wingdings" pitchFamily="2" charset="2"/>
              <a:buChar char="Ø"/>
              <a:defRPr/>
            </a:pPr>
            <a:r>
              <a:rPr lang="en-US" sz="2000" dirty="0">
                <a:solidFill>
                  <a:schemeClr val="accent6">
                    <a:lumMod val="50000"/>
                  </a:schemeClr>
                </a:solidFill>
                <a:latin typeface="Tahoma" pitchFamily="34" charset="0"/>
                <a:ea typeface="+mj-ea"/>
                <a:cs typeface="Tahoma" pitchFamily="34" charset="0"/>
              </a:rPr>
              <a:t>Used to pick out structure in the input:</a:t>
            </a:r>
          </a:p>
          <a:p>
            <a:pPr marL="1371600" lvl="2" indent="-457200" eaLnBrk="1" hangingPunct="1">
              <a:lnSpc>
                <a:spcPct val="110000"/>
              </a:lnSpc>
              <a:spcBef>
                <a:spcPts val="0"/>
              </a:spcBef>
              <a:buFontTx/>
              <a:buChar char="•"/>
              <a:defRPr/>
            </a:pPr>
            <a:r>
              <a:rPr lang="en-US" sz="2000" dirty="0">
                <a:solidFill>
                  <a:schemeClr val="accent6">
                    <a:lumMod val="50000"/>
                  </a:schemeClr>
                </a:solidFill>
                <a:latin typeface="Tahoma" pitchFamily="34" charset="0"/>
                <a:ea typeface="+mj-ea"/>
                <a:cs typeface="Tahoma" pitchFamily="34" charset="0"/>
              </a:rPr>
              <a:t>Clustering,</a:t>
            </a:r>
          </a:p>
          <a:p>
            <a:pPr marL="1371600" lvl="2" indent="-457200" eaLnBrk="1" hangingPunct="1">
              <a:lnSpc>
                <a:spcPct val="110000"/>
              </a:lnSpc>
              <a:spcBef>
                <a:spcPts val="0"/>
              </a:spcBef>
              <a:buFontTx/>
              <a:buChar char="•"/>
              <a:defRPr/>
            </a:pPr>
            <a:r>
              <a:rPr lang="en-US" sz="2000" dirty="0">
                <a:solidFill>
                  <a:schemeClr val="accent6">
                    <a:lumMod val="50000"/>
                  </a:schemeClr>
                </a:solidFill>
                <a:latin typeface="Tahoma" pitchFamily="34" charset="0"/>
                <a:ea typeface="+mj-ea"/>
                <a:cs typeface="Tahoma" pitchFamily="34" charset="0"/>
              </a:rPr>
              <a:t>Reduction of dimensionality </a:t>
            </a:r>
            <a:r>
              <a:rPr lang="en-US" sz="2000" dirty="0">
                <a:solidFill>
                  <a:schemeClr val="accent6">
                    <a:lumMod val="50000"/>
                  </a:schemeClr>
                </a:solidFill>
                <a:latin typeface="Tahoma" pitchFamily="34" charset="0"/>
                <a:ea typeface="+mj-ea"/>
                <a:cs typeface="Tahoma" pitchFamily="34" charset="0"/>
                <a:sym typeface="Wingdings" pitchFamily="2" charset="2"/>
              </a:rPr>
              <a:t> compression.</a:t>
            </a:r>
          </a:p>
          <a:p>
            <a:pPr marL="1143000" lvl="2" indent="-228600" eaLnBrk="1" hangingPunct="1">
              <a:lnSpc>
                <a:spcPct val="110000"/>
              </a:lnSpc>
              <a:spcBef>
                <a:spcPts val="0"/>
              </a:spcBef>
              <a:defRPr/>
            </a:pPr>
            <a:endParaRPr lang="en-US" sz="2000" dirty="0">
              <a:solidFill>
                <a:schemeClr val="accent6">
                  <a:lumMod val="50000"/>
                </a:schemeClr>
              </a:solidFill>
              <a:latin typeface="Tahoma" pitchFamily="34" charset="0"/>
              <a:ea typeface="+mj-ea"/>
              <a:cs typeface="Tahoma" pitchFamily="34" charset="0"/>
            </a:endParaRPr>
          </a:p>
          <a:p>
            <a:pPr marL="457200" indent="-457200" eaLnBrk="1" hangingPunct="1">
              <a:lnSpc>
                <a:spcPct val="110000"/>
              </a:lnSpc>
              <a:spcBef>
                <a:spcPts val="0"/>
              </a:spcBef>
              <a:buFont typeface="Wingdings" pitchFamily="2" charset="2"/>
              <a:buChar char="Ø"/>
              <a:defRPr/>
            </a:pPr>
            <a:r>
              <a:rPr lang="en-US" sz="2000" dirty="0">
                <a:solidFill>
                  <a:schemeClr val="accent6">
                    <a:lumMod val="50000"/>
                  </a:schemeClr>
                </a:solidFill>
                <a:latin typeface="Tahoma" pitchFamily="34" charset="0"/>
                <a:ea typeface="+mj-ea"/>
                <a:cs typeface="Tahoma" pitchFamily="34" charset="0"/>
              </a:rPr>
              <a:t>Example: </a:t>
            </a:r>
            <a:r>
              <a:rPr lang="en-US" sz="2000" dirty="0" err="1">
                <a:solidFill>
                  <a:schemeClr val="accent6">
                    <a:lumMod val="50000"/>
                  </a:schemeClr>
                </a:solidFill>
                <a:latin typeface="Tahoma" pitchFamily="34" charset="0"/>
                <a:ea typeface="+mj-ea"/>
                <a:cs typeface="Tahoma" pitchFamily="34" charset="0"/>
              </a:rPr>
              <a:t>Kohonen’s</a:t>
            </a:r>
            <a:r>
              <a:rPr lang="en-US" sz="2000" dirty="0">
                <a:solidFill>
                  <a:schemeClr val="accent6">
                    <a:lumMod val="50000"/>
                  </a:schemeClr>
                </a:solidFill>
                <a:latin typeface="Tahoma" pitchFamily="34" charset="0"/>
                <a:ea typeface="+mj-ea"/>
                <a:cs typeface="Tahoma" pitchFamily="34" charset="0"/>
              </a:rPr>
              <a:t> Learning Law.</a:t>
            </a: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a:t>Self Organizing Maps – </a:t>
            </a:r>
            <a:r>
              <a:rPr lang="en-US" sz="3600" b="1" dirty="0" err="1"/>
              <a:t>Kohonen</a:t>
            </a:r>
            <a:r>
              <a:rPr lang="en-US" sz="3600" b="1" dirty="0"/>
              <a:t> Maps</a:t>
            </a:r>
            <a:br>
              <a:rPr lang="en-US" sz="3600" b="1" dirty="0"/>
            </a:br>
            <a:endParaRPr lang="en-US" sz="3600" dirty="0"/>
          </a:p>
        </p:txBody>
      </p:sp>
      <p:sp>
        <p:nvSpPr>
          <p:cNvPr id="3" name="Content Placeholder 2"/>
          <p:cNvSpPr>
            <a:spLocks noGrp="1"/>
          </p:cNvSpPr>
          <p:nvPr>
            <p:ph idx="1"/>
          </p:nvPr>
        </p:nvSpPr>
        <p:spPr/>
        <p:txBody>
          <a:bodyPr>
            <a:normAutofit fontScale="85000" lnSpcReduction="20000"/>
          </a:bodyPr>
          <a:lstStyle/>
          <a:p>
            <a:r>
              <a:rPr lang="en-US" dirty="0" smtClean="0"/>
              <a:t>It is </a:t>
            </a:r>
            <a:r>
              <a:rPr lang="en-US" dirty="0"/>
              <a:t>a type of Artificial Neural Network which is also inspired by biological models of neural systems from the 1970s</a:t>
            </a:r>
            <a:r>
              <a:rPr lang="en-US" dirty="0" smtClean="0"/>
              <a:t>.</a:t>
            </a:r>
          </a:p>
          <a:p>
            <a:r>
              <a:rPr lang="en-US" dirty="0" smtClean="0"/>
              <a:t> </a:t>
            </a:r>
            <a:r>
              <a:rPr lang="en-US" dirty="0"/>
              <a:t>It follows an unsupervised learning approach and trained its network through a competitive learning algorithm. </a:t>
            </a:r>
            <a:endParaRPr lang="en-US" dirty="0" smtClean="0"/>
          </a:p>
          <a:p>
            <a:r>
              <a:rPr lang="en-US" dirty="0" smtClean="0"/>
              <a:t>SOM </a:t>
            </a:r>
            <a:r>
              <a:rPr lang="en-US" dirty="0"/>
              <a:t>is used for clustering and mapping (or dimensionality reduction) techniques to map multidimensional data onto lower-dimensional which allows people to reduce complex problems for easy interpretation. </a:t>
            </a:r>
            <a:endParaRPr lang="en-US" dirty="0" smtClean="0"/>
          </a:p>
          <a:p>
            <a:r>
              <a:rPr lang="en-US" dirty="0"/>
              <a:t>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Text Box 4"/>
          <p:cNvSpPr txBox="1">
            <a:spLocks noChangeArrowheads="1"/>
          </p:cNvSpPr>
          <p:nvPr/>
        </p:nvSpPr>
        <p:spPr bwMode="auto">
          <a:xfrm>
            <a:off x="457200" y="457200"/>
            <a:ext cx="8229600" cy="492125"/>
          </a:xfrm>
          <a:prstGeom prst="rect">
            <a:avLst/>
          </a:prstGeom>
          <a:noFill/>
          <a:ln w="9525">
            <a:noFill/>
            <a:miter lim="800000"/>
            <a:headEnd/>
            <a:tailEnd/>
          </a:ln>
        </p:spPr>
        <p:txBody>
          <a:bodyPr>
            <a:spAutoFit/>
          </a:bodyPr>
          <a:lstStyle/>
          <a:p>
            <a:pPr eaLnBrk="1" hangingPunct="1">
              <a:spcBef>
                <a:spcPct val="50000"/>
              </a:spcBef>
              <a:defRPr/>
            </a:pPr>
            <a:r>
              <a:rPr lang="en-US" sz="2600" b="1" dirty="0">
                <a:solidFill>
                  <a:srgbClr val="C00000"/>
                </a:solidFill>
                <a:latin typeface="Tahoma" pitchFamily="34" charset="0"/>
                <a:ea typeface="+mj-ea"/>
                <a:cs typeface="Tahoma" pitchFamily="34" charset="0"/>
              </a:rPr>
              <a:t>ARCHITECTURE OF KSOFM</a:t>
            </a:r>
          </a:p>
        </p:txBody>
      </p:sp>
      <p:pic>
        <p:nvPicPr>
          <p:cNvPr id="28675" name="Picture 5" descr="234.jpg"/>
          <p:cNvPicPr>
            <a:picLocks noChangeAspect="1"/>
          </p:cNvPicPr>
          <p:nvPr/>
        </p:nvPicPr>
        <p:blipFill>
          <a:blip r:embed="rId2"/>
          <a:srcRect/>
          <a:stretch>
            <a:fillRect/>
          </a:stretch>
        </p:blipFill>
        <p:spPr bwMode="auto">
          <a:xfrm>
            <a:off x="1666875" y="1390650"/>
            <a:ext cx="5810250" cy="4076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516563"/>
          </a:xfrm>
        </p:spPr>
        <p:txBody>
          <a:bodyPr/>
          <a:lstStyle/>
          <a:p>
            <a:r>
              <a:rPr lang="en-US" dirty="0" smtClean="0"/>
              <a:t>SOM has two layers, one is the Input layer and the other one is the Output layer. The architecture of the Self Organizing Map with two clusters and n input features of any sample is given below:</a:t>
            </a:r>
            <a:endParaRPr lang="en-US" dirty="0"/>
          </a:p>
        </p:txBody>
      </p:sp>
      <p:sp>
        <p:nvSpPr>
          <p:cNvPr id="4" name="TextBox 3"/>
          <p:cNvSpPr txBox="1"/>
          <p:nvPr/>
        </p:nvSpPr>
        <p:spPr>
          <a:xfrm>
            <a:off x="838200" y="3581400"/>
            <a:ext cx="3505200" cy="369332"/>
          </a:xfrm>
          <a:prstGeom prst="rect">
            <a:avLst/>
          </a:prstGeom>
          <a:noFill/>
        </p:spPr>
        <p:txBody>
          <a:bodyPr wrap="square" rtlCol="0">
            <a:spAutoFit/>
          </a:bodyPr>
          <a:lstStyle/>
          <a:p>
            <a:endParaRPr lang="en-US" dirty="0"/>
          </a:p>
        </p:txBody>
      </p:sp>
      <p:pic>
        <p:nvPicPr>
          <p:cNvPr id="6146" name="Picture 2"/>
          <p:cNvPicPr>
            <a:picLocks noChangeAspect="1" noChangeArrowheads="1"/>
          </p:cNvPicPr>
          <p:nvPr/>
        </p:nvPicPr>
        <p:blipFill>
          <a:blip r:embed="rId2"/>
          <a:srcRect/>
          <a:stretch>
            <a:fillRect/>
          </a:stretch>
        </p:blipFill>
        <p:spPr bwMode="auto">
          <a:xfrm>
            <a:off x="2057400" y="3130948"/>
            <a:ext cx="4191000" cy="3727052"/>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229600" cy="4525963"/>
          </a:xfrm>
        </p:spPr>
        <p:txBody>
          <a:bodyPr>
            <a:noAutofit/>
          </a:bodyPr>
          <a:lstStyle/>
          <a:p>
            <a:r>
              <a:rPr lang="en-US" sz="2000" dirty="0" smtClean="0"/>
              <a:t>A Self-</a:t>
            </a:r>
            <a:r>
              <a:rPr lang="en-US" sz="2000" dirty="0" err="1" smtClean="0"/>
              <a:t>Organising</a:t>
            </a:r>
            <a:r>
              <a:rPr lang="en-US" sz="2000" dirty="0" smtClean="0"/>
              <a:t> Map, additionally, uses competitive learning as opposed to error-correction learning, to adjust it weights. This means that </a:t>
            </a:r>
            <a:r>
              <a:rPr lang="en-US" sz="2000" i="1" dirty="0" smtClean="0"/>
              <a:t>only a single node</a:t>
            </a:r>
            <a:r>
              <a:rPr lang="en-US" sz="2000" dirty="0" smtClean="0"/>
              <a:t> is activated at each iteration in which the features of an instance of the input vector are presented to the neural network, as all nodes compete for the right to respond to the input.</a:t>
            </a:r>
          </a:p>
          <a:p>
            <a:r>
              <a:rPr lang="en-US" sz="2000" dirty="0" smtClean="0"/>
              <a:t>The chosen node — the Best Matching Unit (BMU) — is selected according to the similarity, between the current input values and all the nodes in the grid.</a:t>
            </a:r>
          </a:p>
          <a:p>
            <a:r>
              <a:rPr lang="en-US" sz="2000" dirty="0" smtClean="0"/>
              <a:t>The node with the smallest Euclidean difference between the input vector and all nodes is chosen, </a:t>
            </a:r>
            <a:r>
              <a:rPr lang="en-US" sz="2000" i="1" dirty="0" smtClean="0"/>
              <a:t>along with its </a:t>
            </a:r>
            <a:r>
              <a:rPr lang="en-US" sz="2000" i="1" dirty="0" err="1" smtClean="0"/>
              <a:t>neighbouring</a:t>
            </a:r>
            <a:r>
              <a:rPr lang="en-US" sz="2000" i="1" dirty="0" smtClean="0"/>
              <a:t> nodes</a:t>
            </a:r>
            <a:r>
              <a:rPr lang="en-US" sz="2000" dirty="0" smtClean="0"/>
              <a:t> within a certain radius, to have their position slightly adjusted to match the input vector.</a:t>
            </a:r>
          </a:p>
          <a:p>
            <a:r>
              <a:rPr lang="en-US" sz="2000" dirty="0" smtClean="0"/>
              <a:t>By going through all the nodes present on the grid, the entire grid eventually matches the complete input dataset, with similar nodes grouped together towards one area, and dissimilar ones separated.</a:t>
            </a:r>
          </a:p>
          <a:p>
            <a:endParaRPr lang="en-US" sz="20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it works</a:t>
            </a:r>
            <a:endParaRPr lang="en-US" dirty="0"/>
          </a:p>
        </p:txBody>
      </p:sp>
      <p:sp>
        <p:nvSpPr>
          <p:cNvPr id="3" name="Content Placeholder 2"/>
          <p:cNvSpPr>
            <a:spLocks noGrp="1"/>
          </p:cNvSpPr>
          <p:nvPr>
            <p:ph idx="1"/>
          </p:nvPr>
        </p:nvSpPr>
        <p:spPr/>
        <p:txBody>
          <a:bodyPr>
            <a:normAutofit/>
          </a:bodyPr>
          <a:lstStyle/>
          <a:p>
            <a:pPr algn="just"/>
            <a:r>
              <a:rPr lang="en-US" sz="2400" dirty="0"/>
              <a:t>Let’s say an input data of size (m, n) where m is the number of training examples and n is the number of features in each example. First, it initializes the weights of size (n, C) where C is the number of clusters. Then iterating over the input data, for each training example, it updates the winning vector (weight vector with the shortest distance (</a:t>
            </a:r>
            <a:r>
              <a:rPr lang="en-US" sz="2400" dirty="0" err="1"/>
              <a:t>e.g</a:t>
            </a:r>
            <a:r>
              <a:rPr lang="en-US" sz="2400" dirty="0"/>
              <a:t> Euclidean distance) from training example). Weight </a:t>
            </a:r>
            <a:r>
              <a:rPr lang="en-US" sz="2400" dirty="0" err="1"/>
              <a:t>updation</a:t>
            </a:r>
            <a:r>
              <a:rPr lang="en-US" sz="2400" dirty="0"/>
              <a:t> rule is given by : </a:t>
            </a:r>
          </a:p>
        </p:txBody>
      </p:sp>
      <p:sp>
        <p:nvSpPr>
          <p:cNvPr id="4" name="TextBox 3"/>
          <p:cNvSpPr txBox="1"/>
          <p:nvPr/>
        </p:nvSpPr>
        <p:spPr>
          <a:xfrm>
            <a:off x="1981200" y="6477000"/>
            <a:ext cx="1828800" cy="369332"/>
          </a:xfrm>
          <a:prstGeom prst="rect">
            <a:avLst/>
          </a:prstGeom>
          <a:noFill/>
        </p:spPr>
        <p:txBody>
          <a:bodyPr wrap="square" rtlCol="0">
            <a:spAutoFit/>
          </a:bodyPr>
          <a:lstStyle/>
          <a:p>
            <a:endParaRPr lang="en-US" dirty="0"/>
          </a:p>
        </p:txBody>
      </p:sp>
      <p:pic>
        <p:nvPicPr>
          <p:cNvPr id="7171" name="Picture 3"/>
          <p:cNvPicPr>
            <a:picLocks noChangeAspect="1" noChangeArrowheads="1"/>
          </p:cNvPicPr>
          <p:nvPr/>
        </p:nvPicPr>
        <p:blipFill>
          <a:blip r:embed="rId2"/>
          <a:srcRect/>
          <a:stretch>
            <a:fillRect/>
          </a:stretch>
        </p:blipFill>
        <p:spPr bwMode="auto">
          <a:xfrm>
            <a:off x="1371600" y="4648200"/>
            <a:ext cx="6553200" cy="925593"/>
          </a:xfrm>
          <a:prstGeom prst="rect">
            <a:avLst/>
          </a:prstGeom>
          <a:noFill/>
          <a:ln w="9525">
            <a:noFill/>
            <a:miter lim="800000"/>
            <a:headEnd/>
            <a:tailEnd/>
          </a:ln>
          <a:effectLst/>
        </p:spPr>
      </p:pic>
      <p:pic>
        <p:nvPicPr>
          <p:cNvPr id="7172" name="Picture 4"/>
          <p:cNvPicPr>
            <a:picLocks noChangeAspect="1" noChangeArrowheads="1"/>
          </p:cNvPicPr>
          <p:nvPr/>
        </p:nvPicPr>
        <p:blipFill>
          <a:blip r:embed="rId3"/>
          <a:srcRect/>
          <a:stretch>
            <a:fillRect/>
          </a:stretch>
        </p:blipFill>
        <p:spPr bwMode="auto">
          <a:xfrm>
            <a:off x="1447800" y="5486400"/>
            <a:ext cx="6829778" cy="762000"/>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Text Box 4"/>
          <p:cNvSpPr txBox="1">
            <a:spLocks noChangeArrowheads="1"/>
          </p:cNvSpPr>
          <p:nvPr/>
        </p:nvSpPr>
        <p:spPr bwMode="auto">
          <a:xfrm>
            <a:off x="76200" y="76200"/>
            <a:ext cx="7823200" cy="492125"/>
          </a:xfrm>
          <a:prstGeom prst="rect">
            <a:avLst/>
          </a:prstGeom>
          <a:noFill/>
          <a:ln w="9525">
            <a:noFill/>
            <a:miter lim="800000"/>
            <a:headEnd/>
            <a:tailEnd/>
          </a:ln>
        </p:spPr>
        <p:txBody>
          <a:bodyPr>
            <a:spAutoFit/>
          </a:bodyPr>
          <a:lstStyle/>
          <a:p>
            <a:pPr eaLnBrk="1" hangingPunct="1">
              <a:spcBef>
                <a:spcPct val="50000"/>
              </a:spcBef>
              <a:defRPr/>
            </a:pPr>
            <a:r>
              <a:rPr lang="en-US" sz="2600" b="1" dirty="0">
                <a:solidFill>
                  <a:srgbClr val="C00000"/>
                </a:solidFill>
                <a:latin typeface="Tahoma" pitchFamily="34" charset="0"/>
                <a:ea typeface="+mj-ea"/>
                <a:cs typeface="Tahoma" pitchFamily="34" charset="0"/>
              </a:rPr>
              <a:t>KSOFM ALGORITHM</a:t>
            </a:r>
          </a:p>
        </p:txBody>
      </p:sp>
      <p:sp>
        <p:nvSpPr>
          <p:cNvPr id="34819" name="TextBox 4"/>
          <p:cNvSpPr txBox="1">
            <a:spLocks noChangeArrowheads="1"/>
          </p:cNvSpPr>
          <p:nvPr/>
        </p:nvSpPr>
        <p:spPr bwMode="auto">
          <a:xfrm>
            <a:off x="228600" y="990600"/>
            <a:ext cx="8534400" cy="830263"/>
          </a:xfrm>
          <a:prstGeom prst="rect">
            <a:avLst/>
          </a:prstGeom>
          <a:noFill/>
          <a:ln w="9525">
            <a:noFill/>
            <a:miter lim="800000"/>
            <a:headEnd/>
            <a:tailEnd/>
          </a:ln>
        </p:spPr>
        <p:txBody>
          <a:bodyPr>
            <a:spAutoFit/>
          </a:bodyPr>
          <a:lstStyle/>
          <a:p>
            <a:r>
              <a:rPr lang="en-IN" sz="2400" b="1"/>
              <a:t>Step 0.    </a:t>
            </a:r>
            <a:r>
              <a:rPr lang="en-IN" sz="2400"/>
              <a:t>Initialize weights w</a:t>
            </a:r>
            <a:r>
              <a:rPr lang="en-IN" sz="2400" baseline="-25000"/>
              <a:t>ij</a:t>
            </a:r>
            <a:r>
              <a:rPr lang="en-IN" sz="2400"/>
              <a:t> to a small random  </a:t>
            </a:r>
          </a:p>
          <a:p>
            <a:r>
              <a:rPr lang="en-IN" sz="2400"/>
              <a:t>               values, say in an interval [0, 1].</a:t>
            </a:r>
          </a:p>
        </p:txBody>
      </p:sp>
      <p:pic>
        <p:nvPicPr>
          <p:cNvPr id="34820" name="Picture 5"/>
          <p:cNvPicPr>
            <a:picLocks noChangeAspect="1" noChangeArrowheads="1"/>
          </p:cNvPicPr>
          <p:nvPr/>
        </p:nvPicPr>
        <p:blipFill>
          <a:blip r:embed="rId2"/>
          <a:srcRect/>
          <a:stretch>
            <a:fillRect/>
          </a:stretch>
        </p:blipFill>
        <p:spPr bwMode="auto">
          <a:xfrm>
            <a:off x="560388" y="1824038"/>
            <a:ext cx="8710612" cy="4119562"/>
          </a:xfrm>
          <a:prstGeom prst="rect">
            <a:avLst/>
          </a:prstGeom>
          <a:noFill/>
          <a:ln w="9525">
            <a:noFill/>
            <a:miter lim="800000"/>
            <a:headEnd/>
            <a:tailEnd/>
          </a:ln>
        </p:spPr>
      </p:pic>
      <p:pic>
        <p:nvPicPr>
          <p:cNvPr id="34821" name="Picture 6"/>
          <p:cNvPicPr>
            <a:picLocks noChangeAspect="1" noChangeArrowheads="1"/>
          </p:cNvPicPr>
          <p:nvPr/>
        </p:nvPicPr>
        <p:blipFill>
          <a:blip r:embed="rId3"/>
          <a:srcRect/>
          <a:stretch>
            <a:fillRect/>
          </a:stretch>
        </p:blipFill>
        <p:spPr bwMode="auto">
          <a:xfrm>
            <a:off x="1676400" y="5791200"/>
            <a:ext cx="7567613" cy="1066800"/>
          </a:xfrm>
          <a:prstGeom prst="rect">
            <a:avLst/>
          </a:prstGeom>
          <a:noFill/>
          <a:ln w="9525">
            <a:noFill/>
            <a:miter lim="800000"/>
            <a:headEnd/>
            <a:tailEnd/>
          </a:ln>
        </p:spPr>
      </p:pic>
      <p:pic>
        <p:nvPicPr>
          <p:cNvPr id="8194" name="Picture 2"/>
          <p:cNvPicPr>
            <a:picLocks noChangeAspect="1" noChangeArrowheads="1"/>
          </p:cNvPicPr>
          <p:nvPr/>
        </p:nvPicPr>
        <p:blipFill>
          <a:blip r:embed="rId4"/>
          <a:srcRect/>
          <a:stretch>
            <a:fillRect/>
          </a:stretch>
        </p:blipFill>
        <p:spPr bwMode="auto">
          <a:xfrm>
            <a:off x="5334000" y="5334000"/>
            <a:ext cx="2562225" cy="6000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Text Box 4"/>
          <p:cNvSpPr txBox="1">
            <a:spLocks noChangeArrowheads="1"/>
          </p:cNvSpPr>
          <p:nvPr/>
        </p:nvSpPr>
        <p:spPr bwMode="auto">
          <a:xfrm>
            <a:off x="76200" y="76200"/>
            <a:ext cx="8229600" cy="492125"/>
          </a:xfrm>
          <a:prstGeom prst="rect">
            <a:avLst/>
          </a:prstGeom>
          <a:noFill/>
          <a:ln w="9525">
            <a:noFill/>
            <a:miter lim="800000"/>
            <a:headEnd/>
            <a:tailEnd/>
          </a:ln>
        </p:spPr>
        <p:txBody>
          <a:bodyPr>
            <a:spAutoFit/>
          </a:bodyPr>
          <a:lstStyle/>
          <a:p>
            <a:pPr eaLnBrk="1" hangingPunct="1">
              <a:spcBef>
                <a:spcPct val="50000"/>
              </a:spcBef>
              <a:defRPr/>
            </a:pPr>
            <a:r>
              <a:rPr lang="en-US" sz="2600" b="1" dirty="0">
                <a:solidFill>
                  <a:srgbClr val="C00000"/>
                </a:solidFill>
                <a:latin typeface="Tahoma" pitchFamily="34" charset="0"/>
                <a:ea typeface="+mj-ea"/>
                <a:cs typeface="Tahoma" pitchFamily="34" charset="0"/>
              </a:rPr>
              <a:t>EXAMPLE OF KSOFM</a:t>
            </a:r>
          </a:p>
        </p:txBody>
      </p:sp>
      <p:pic>
        <p:nvPicPr>
          <p:cNvPr id="35843" name="Picture 5"/>
          <p:cNvPicPr>
            <a:picLocks noChangeAspect="1" noChangeArrowheads="1"/>
          </p:cNvPicPr>
          <p:nvPr/>
        </p:nvPicPr>
        <p:blipFill>
          <a:blip r:embed="rId2"/>
          <a:srcRect/>
          <a:stretch>
            <a:fillRect/>
          </a:stretch>
        </p:blipFill>
        <p:spPr bwMode="auto">
          <a:xfrm>
            <a:off x="1947863" y="617538"/>
            <a:ext cx="6129337" cy="3659187"/>
          </a:xfrm>
          <a:prstGeom prst="rect">
            <a:avLst/>
          </a:prstGeom>
          <a:noFill/>
          <a:ln w="9525">
            <a:noFill/>
            <a:miter lim="800000"/>
            <a:headEnd/>
            <a:tailEnd/>
          </a:ln>
        </p:spPr>
      </p:pic>
      <p:sp>
        <p:nvSpPr>
          <p:cNvPr id="35844" name="Text Box 5"/>
          <p:cNvSpPr txBox="1">
            <a:spLocks noChangeArrowheads="1"/>
          </p:cNvSpPr>
          <p:nvPr/>
        </p:nvSpPr>
        <p:spPr bwMode="auto">
          <a:xfrm>
            <a:off x="457200" y="4267200"/>
            <a:ext cx="8229600" cy="400050"/>
          </a:xfrm>
          <a:prstGeom prst="rect">
            <a:avLst/>
          </a:prstGeom>
          <a:noFill/>
          <a:ln w="9525">
            <a:noFill/>
            <a:miter lim="800000"/>
            <a:headEnd/>
            <a:tailEnd/>
          </a:ln>
        </p:spPr>
        <p:txBody>
          <a:bodyPr>
            <a:spAutoFit/>
          </a:bodyPr>
          <a:lstStyle/>
          <a:p>
            <a:pPr>
              <a:spcBef>
                <a:spcPct val="50000"/>
              </a:spcBef>
            </a:pPr>
            <a:r>
              <a:rPr lang="en-US" sz="2000"/>
              <a:t>Find the winning neuron using the Euclidean distance:</a:t>
            </a:r>
          </a:p>
        </p:txBody>
      </p:sp>
      <p:pic>
        <p:nvPicPr>
          <p:cNvPr id="35845" name="Picture 6"/>
          <p:cNvPicPr>
            <a:picLocks noChangeAspect="1" noChangeArrowheads="1"/>
          </p:cNvPicPr>
          <p:nvPr/>
        </p:nvPicPr>
        <p:blipFill>
          <a:blip r:embed="rId3"/>
          <a:srcRect/>
          <a:stretch>
            <a:fillRect/>
          </a:stretch>
        </p:blipFill>
        <p:spPr bwMode="auto">
          <a:xfrm>
            <a:off x="1785938" y="4724400"/>
            <a:ext cx="7119937" cy="1752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7"/>
          <p:cNvSpPr txBox="1">
            <a:spLocks noChangeArrowheads="1"/>
          </p:cNvSpPr>
          <p:nvPr/>
        </p:nvSpPr>
        <p:spPr bwMode="auto">
          <a:xfrm>
            <a:off x="457200" y="685800"/>
            <a:ext cx="8229600" cy="708025"/>
          </a:xfrm>
          <a:prstGeom prst="rect">
            <a:avLst/>
          </a:prstGeom>
          <a:noFill/>
          <a:ln w="9525">
            <a:noFill/>
            <a:miter lim="800000"/>
            <a:headEnd/>
            <a:tailEnd/>
          </a:ln>
        </p:spPr>
        <p:txBody>
          <a:bodyPr>
            <a:spAutoFit/>
          </a:bodyPr>
          <a:lstStyle/>
          <a:p>
            <a:pPr>
              <a:spcBef>
                <a:spcPct val="50000"/>
              </a:spcBef>
            </a:pPr>
            <a:r>
              <a:rPr lang="en-US" sz="2000"/>
              <a:t>Neuron 3 is the winner and its weight vector W</a:t>
            </a:r>
            <a:r>
              <a:rPr lang="en-US" sz="2000" baseline="-25000"/>
              <a:t>3</a:t>
            </a:r>
            <a:r>
              <a:rPr lang="en-US" sz="2000"/>
              <a:t> is updated according to the competitive learning rule:</a:t>
            </a:r>
          </a:p>
        </p:txBody>
      </p:sp>
      <p:pic>
        <p:nvPicPr>
          <p:cNvPr id="36867" name="Picture 8"/>
          <p:cNvPicPr>
            <a:picLocks noChangeAspect="1" noChangeArrowheads="1"/>
          </p:cNvPicPr>
          <p:nvPr/>
        </p:nvPicPr>
        <p:blipFill>
          <a:blip r:embed="rId2"/>
          <a:srcRect/>
          <a:stretch>
            <a:fillRect/>
          </a:stretch>
        </p:blipFill>
        <p:spPr bwMode="auto">
          <a:xfrm>
            <a:off x="2447925" y="1752600"/>
            <a:ext cx="4248150" cy="790575"/>
          </a:xfrm>
          <a:prstGeom prst="rect">
            <a:avLst/>
          </a:prstGeom>
          <a:noFill/>
          <a:ln w="9525">
            <a:noFill/>
            <a:miter lim="800000"/>
            <a:headEnd/>
            <a:tailEnd/>
          </a:ln>
        </p:spPr>
      </p:pic>
      <p:sp>
        <p:nvSpPr>
          <p:cNvPr id="36868" name="Text Box 5"/>
          <p:cNvSpPr txBox="1">
            <a:spLocks noChangeArrowheads="1"/>
          </p:cNvSpPr>
          <p:nvPr/>
        </p:nvSpPr>
        <p:spPr bwMode="auto">
          <a:xfrm>
            <a:off x="457200" y="2819400"/>
            <a:ext cx="8229600" cy="708025"/>
          </a:xfrm>
          <a:prstGeom prst="rect">
            <a:avLst/>
          </a:prstGeom>
          <a:noFill/>
          <a:ln w="9525">
            <a:noFill/>
            <a:miter lim="800000"/>
            <a:headEnd/>
            <a:tailEnd/>
          </a:ln>
        </p:spPr>
        <p:txBody>
          <a:bodyPr>
            <a:spAutoFit/>
          </a:bodyPr>
          <a:lstStyle/>
          <a:p>
            <a:pPr algn="just">
              <a:spcBef>
                <a:spcPct val="50000"/>
              </a:spcBef>
            </a:pPr>
            <a:r>
              <a:rPr lang="en-US" sz="2000"/>
              <a:t>The updated weight vector W3 at iteration (p+1) is determined as:</a:t>
            </a:r>
          </a:p>
        </p:txBody>
      </p:sp>
      <p:pic>
        <p:nvPicPr>
          <p:cNvPr id="36869" name="Picture 6"/>
          <p:cNvPicPr>
            <a:picLocks noChangeAspect="1" noChangeArrowheads="1"/>
          </p:cNvPicPr>
          <p:nvPr/>
        </p:nvPicPr>
        <p:blipFill>
          <a:blip r:embed="rId3"/>
          <a:srcRect/>
          <a:stretch>
            <a:fillRect/>
          </a:stretch>
        </p:blipFill>
        <p:spPr bwMode="auto">
          <a:xfrm>
            <a:off x="1957388" y="3657600"/>
            <a:ext cx="5229225" cy="733425"/>
          </a:xfrm>
          <a:prstGeom prst="rect">
            <a:avLst/>
          </a:prstGeom>
          <a:noFill/>
          <a:ln w="9525">
            <a:noFill/>
            <a:miter lim="800000"/>
            <a:headEnd/>
            <a:tailEnd/>
          </a:ln>
        </p:spPr>
      </p:pic>
      <p:sp>
        <p:nvSpPr>
          <p:cNvPr id="36870" name="Text Box 8"/>
          <p:cNvSpPr txBox="1">
            <a:spLocks noChangeArrowheads="1"/>
          </p:cNvSpPr>
          <p:nvPr/>
        </p:nvSpPr>
        <p:spPr bwMode="auto">
          <a:xfrm>
            <a:off x="457200" y="4876800"/>
            <a:ext cx="8229600" cy="708025"/>
          </a:xfrm>
          <a:prstGeom prst="rect">
            <a:avLst/>
          </a:prstGeom>
          <a:noFill/>
          <a:ln w="9525">
            <a:noFill/>
            <a:miter lim="800000"/>
            <a:headEnd/>
            <a:tailEnd/>
          </a:ln>
        </p:spPr>
        <p:txBody>
          <a:bodyPr>
            <a:spAutoFit/>
          </a:bodyPr>
          <a:lstStyle/>
          <a:p>
            <a:pPr algn="just">
              <a:spcBef>
                <a:spcPct val="50000"/>
              </a:spcBef>
            </a:pPr>
            <a:r>
              <a:rPr lang="en-US" sz="2000"/>
              <a:t>The weight vector W3 of the winning neuron 3 becomes closer to the input vector X with each iteration.</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4"/>
          <p:cNvSpPr>
            <a:spLocks noChangeArrowheads="1"/>
          </p:cNvSpPr>
          <p:nvPr/>
        </p:nvSpPr>
        <p:spPr bwMode="auto">
          <a:xfrm>
            <a:off x="457200" y="457200"/>
            <a:ext cx="7551738" cy="492125"/>
          </a:xfrm>
          <a:prstGeom prst="rect">
            <a:avLst/>
          </a:prstGeom>
          <a:noFill/>
          <a:ln w="9525">
            <a:noFill/>
            <a:miter lim="800000"/>
            <a:headEnd/>
            <a:tailEnd/>
          </a:ln>
        </p:spPr>
        <p:txBody>
          <a:bodyPr>
            <a:spAutoFit/>
          </a:bodyPr>
          <a:lstStyle/>
          <a:p>
            <a:pPr eaLnBrk="1" hangingPunct="1">
              <a:defRPr/>
            </a:pPr>
            <a:r>
              <a:rPr lang="en-US" sz="2600" b="1" dirty="0">
                <a:solidFill>
                  <a:srgbClr val="C00000"/>
                </a:solidFill>
                <a:latin typeface="Tahoma" pitchFamily="34" charset="0"/>
                <a:ea typeface="+mj-ea"/>
                <a:cs typeface="Tahoma" pitchFamily="34" charset="0"/>
              </a:rPr>
              <a:t>MULTILAYER FEEDFORWARD NETWORK</a:t>
            </a:r>
          </a:p>
        </p:txBody>
      </p:sp>
      <p:grpSp>
        <p:nvGrpSpPr>
          <p:cNvPr id="2" name="Group 5"/>
          <p:cNvGrpSpPr>
            <a:grpSpLocks/>
          </p:cNvGrpSpPr>
          <p:nvPr/>
        </p:nvGrpSpPr>
        <p:grpSpPr bwMode="auto">
          <a:xfrm>
            <a:off x="6172200" y="1379538"/>
            <a:ext cx="2554288" cy="1363662"/>
            <a:chOff x="2002" y="1130"/>
            <a:chExt cx="2383" cy="1384"/>
          </a:xfrm>
        </p:grpSpPr>
        <p:grpSp>
          <p:nvGrpSpPr>
            <p:cNvPr id="3" name="Group 6"/>
            <p:cNvGrpSpPr>
              <a:grpSpLocks/>
            </p:cNvGrpSpPr>
            <p:nvPr/>
          </p:nvGrpSpPr>
          <p:grpSpPr bwMode="auto">
            <a:xfrm>
              <a:off x="2002" y="1180"/>
              <a:ext cx="1344" cy="1152"/>
              <a:chOff x="1750" y="2426"/>
              <a:chExt cx="1344" cy="1152"/>
            </a:xfrm>
          </p:grpSpPr>
          <p:grpSp>
            <p:nvGrpSpPr>
              <p:cNvPr id="4" name="Group 7"/>
              <p:cNvGrpSpPr>
                <a:grpSpLocks/>
              </p:cNvGrpSpPr>
              <p:nvPr/>
            </p:nvGrpSpPr>
            <p:grpSpPr bwMode="auto">
              <a:xfrm rot="5400000">
                <a:off x="2374" y="2186"/>
                <a:ext cx="144" cy="624"/>
                <a:chOff x="2400" y="2304"/>
                <a:chExt cx="144" cy="624"/>
              </a:xfrm>
            </p:grpSpPr>
            <p:sp>
              <p:nvSpPr>
                <p:cNvPr id="51300" name="Oval 8"/>
                <p:cNvSpPr>
                  <a:spLocks noChangeArrowheads="1"/>
                </p:cNvSpPr>
                <p:nvPr/>
              </p:nvSpPr>
              <p:spPr bwMode="auto">
                <a:xfrm>
                  <a:off x="2400" y="2304"/>
                  <a:ext cx="144" cy="144"/>
                </a:xfrm>
                <a:prstGeom prst="ellipse">
                  <a:avLst/>
                </a:prstGeom>
                <a:solidFill>
                  <a:schemeClr val="accent1"/>
                </a:solidFill>
                <a:ln w="9525">
                  <a:solidFill>
                    <a:schemeClr val="tx1"/>
                  </a:solidFill>
                  <a:round/>
                  <a:headEnd/>
                  <a:tailEnd/>
                </a:ln>
              </p:spPr>
              <p:txBody>
                <a:bodyPr wrap="none" anchor="ctr"/>
                <a:lstStyle/>
                <a:p>
                  <a:endParaRPr lang="en-IN"/>
                </a:p>
              </p:txBody>
            </p:sp>
            <p:sp>
              <p:nvSpPr>
                <p:cNvPr id="51301" name="Oval 9"/>
                <p:cNvSpPr>
                  <a:spLocks noChangeArrowheads="1"/>
                </p:cNvSpPr>
                <p:nvPr/>
              </p:nvSpPr>
              <p:spPr bwMode="auto">
                <a:xfrm>
                  <a:off x="2400" y="2544"/>
                  <a:ext cx="144" cy="144"/>
                </a:xfrm>
                <a:prstGeom prst="ellipse">
                  <a:avLst/>
                </a:prstGeom>
                <a:solidFill>
                  <a:schemeClr val="accent1"/>
                </a:solidFill>
                <a:ln w="9525">
                  <a:solidFill>
                    <a:schemeClr val="tx1"/>
                  </a:solidFill>
                  <a:round/>
                  <a:headEnd/>
                  <a:tailEnd/>
                </a:ln>
              </p:spPr>
              <p:txBody>
                <a:bodyPr wrap="none" anchor="ctr"/>
                <a:lstStyle/>
                <a:p>
                  <a:endParaRPr lang="en-IN"/>
                </a:p>
              </p:txBody>
            </p:sp>
            <p:sp>
              <p:nvSpPr>
                <p:cNvPr id="51302" name="Oval 10"/>
                <p:cNvSpPr>
                  <a:spLocks noChangeArrowheads="1"/>
                </p:cNvSpPr>
                <p:nvPr/>
              </p:nvSpPr>
              <p:spPr bwMode="auto">
                <a:xfrm>
                  <a:off x="2400" y="2784"/>
                  <a:ext cx="144" cy="144"/>
                </a:xfrm>
                <a:prstGeom prst="ellipse">
                  <a:avLst/>
                </a:prstGeom>
                <a:solidFill>
                  <a:schemeClr val="accent1"/>
                </a:solidFill>
                <a:ln w="9525">
                  <a:solidFill>
                    <a:schemeClr val="tx1"/>
                  </a:solidFill>
                  <a:round/>
                  <a:headEnd/>
                  <a:tailEnd/>
                </a:ln>
              </p:spPr>
              <p:txBody>
                <a:bodyPr wrap="none" anchor="ctr"/>
                <a:lstStyle/>
                <a:p>
                  <a:endParaRPr lang="en-IN"/>
                </a:p>
              </p:txBody>
            </p:sp>
          </p:grpSp>
          <p:grpSp>
            <p:nvGrpSpPr>
              <p:cNvPr id="5" name="Group 11"/>
              <p:cNvGrpSpPr>
                <a:grpSpLocks/>
              </p:cNvGrpSpPr>
              <p:nvPr/>
            </p:nvGrpSpPr>
            <p:grpSpPr bwMode="auto">
              <a:xfrm rot="5400000">
                <a:off x="2350" y="2306"/>
                <a:ext cx="144" cy="1344"/>
                <a:chOff x="2832" y="1968"/>
                <a:chExt cx="144" cy="1344"/>
              </a:xfrm>
            </p:grpSpPr>
            <p:sp>
              <p:nvSpPr>
                <p:cNvPr id="51294" name="Oval 12"/>
                <p:cNvSpPr>
                  <a:spLocks noChangeArrowheads="1"/>
                </p:cNvSpPr>
                <p:nvPr/>
              </p:nvSpPr>
              <p:spPr bwMode="auto">
                <a:xfrm>
                  <a:off x="2832" y="2208"/>
                  <a:ext cx="144" cy="144"/>
                </a:xfrm>
                <a:prstGeom prst="ellipse">
                  <a:avLst/>
                </a:prstGeom>
                <a:solidFill>
                  <a:schemeClr val="accent1"/>
                </a:solidFill>
                <a:ln w="9525">
                  <a:solidFill>
                    <a:schemeClr val="tx1"/>
                  </a:solidFill>
                  <a:round/>
                  <a:headEnd/>
                  <a:tailEnd/>
                </a:ln>
              </p:spPr>
              <p:txBody>
                <a:bodyPr wrap="none" anchor="ctr"/>
                <a:lstStyle/>
                <a:p>
                  <a:endParaRPr lang="en-IN"/>
                </a:p>
              </p:txBody>
            </p:sp>
            <p:sp>
              <p:nvSpPr>
                <p:cNvPr id="51295" name="Oval 13"/>
                <p:cNvSpPr>
                  <a:spLocks noChangeArrowheads="1"/>
                </p:cNvSpPr>
                <p:nvPr/>
              </p:nvSpPr>
              <p:spPr bwMode="auto">
                <a:xfrm>
                  <a:off x="2832" y="2448"/>
                  <a:ext cx="144" cy="144"/>
                </a:xfrm>
                <a:prstGeom prst="ellipse">
                  <a:avLst/>
                </a:prstGeom>
                <a:solidFill>
                  <a:schemeClr val="accent1"/>
                </a:solidFill>
                <a:ln w="9525">
                  <a:solidFill>
                    <a:schemeClr val="tx1"/>
                  </a:solidFill>
                  <a:round/>
                  <a:headEnd/>
                  <a:tailEnd/>
                </a:ln>
              </p:spPr>
              <p:txBody>
                <a:bodyPr wrap="none" anchor="ctr"/>
                <a:lstStyle/>
                <a:p>
                  <a:endParaRPr lang="en-IN"/>
                </a:p>
              </p:txBody>
            </p:sp>
            <p:sp>
              <p:nvSpPr>
                <p:cNvPr id="51296" name="Oval 14"/>
                <p:cNvSpPr>
                  <a:spLocks noChangeArrowheads="1"/>
                </p:cNvSpPr>
                <p:nvPr/>
              </p:nvSpPr>
              <p:spPr bwMode="auto">
                <a:xfrm>
                  <a:off x="2832" y="2688"/>
                  <a:ext cx="144" cy="144"/>
                </a:xfrm>
                <a:prstGeom prst="ellipse">
                  <a:avLst/>
                </a:prstGeom>
                <a:solidFill>
                  <a:schemeClr val="accent1"/>
                </a:solidFill>
                <a:ln w="9525">
                  <a:solidFill>
                    <a:schemeClr val="tx1"/>
                  </a:solidFill>
                  <a:round/>
                  <a:headEnd/>
                  <a:tailEnd/>
                </a:ln>
              </p:spPr>
              <p:txBody>
                <a:bodyPr wrap="none" anchor="ctr"/>
                <a:lstStyle/>
                <a:p>
                  <a:endParaRPr lang="en-IN"/>
                </a:p>
              </p:txBody>
            </p:sp>
            <p:sp>
              <p:nvSpPr>
                <p:cNvPr id="51297" name="Oval 15"/>
                <p:cNvSpPr>
                  <a:spLocks noChangeArrowheads="1"/>
                </p:cNvSpPr>
                <p:nvPr/>
              </p:nvSpPr>
              <p:spPr bwMode="auto">
                <a:xfrm>
                  <a:off x="2832" y="2928"/>
                  <a:ext cx="144" cy="144"/>
                </a:xfrm>
                <a:prstGeom prst="ellipse">
                  <a:avLst/>
                </a:prstGeom>
                <a:solidFill>
                  <a:schemeClr val="accent1"/>
                </a:solidFill>
                <a:ln w="9525">
                  <a:solidFill>
                    <a:schemeClr val="tx1"/>
                  </a:solidFill>
                  <a:round/>
                  <a:headEnd/>
                  <a:tailEnd/>
                </a:ln>
              </p:spPr>
              <p:txBody>
                <a:bodyPr wrap="none" anchor="ctr"/>
                <a:lstStyle/>
                <a:p>
                  <a:endParaRPr lang="en-IN"/>
                </a:p>
              </p:txBody>
            </p:sp>
            <p:sp>
              <p:nvSpPr>
                <p:cNvPr id="51298" name="Oval 16"/>
                <p:cNvSpPr>
                  <a:spLocks noChangeArrowheads="1"/>
                </p:cNvSpPr>
                <p:nvPr/>
              </p:nvSpPr>
              <p:spPr bwMode="auto">
                <a:xfrm>
                  <a:off x="2832" y="3168"/>
                  <a:ext cx="144" cy="144"/>
                </a:xfrm>
                <a:prstGeom prst="ellipse">
                  <a:avLst/>
                </a:prstGeom>
                <a:solidFill>
                  <a:schemeClr val="accent1"/>
                </a:solidFill>
                <a:ln w="9525">
                  <a:solidFill>
                    <a:schemeClr val="tx1"/>
                  </a:solidFill>
                  <a:round/>
                  <a:headEnd/>
                  <a:tailEnd/>
                </a:ln>
              </p:spPr>
              <p:txBody>
                <a:bodyPr wrap="none" anchor="ctr"/>
                <a:lstStyle/>
                <a:p>
                  <a:endParaRPr lang="en-IN"/>
                </a:p>
              </p:txBody>
            </p:sp>
            <p:sp>
              <p:nvSpPr>
                <p:cNvPr id="51299" name="Oval 17"/>
                <p:cNvSpPr>
                  <a:spLocks noChangeArrowheads="1"/>
                </p:cNvSpPr>
                <p:nvPr/>
              </p:nvSpPr>
              <p:spPr bwMode="auto">
                <a:xfrm>
                  <a:off x="2832" y="1968"/>
                  <a:ext cx="144" cy="144"/>
                </a:xfrm>
                <a:prstGeom prst="ellipse">
                  <a:avLst/>
                </a:prstGeom>
                <a:solidFill>
                  <a:schemeClr val="accent1"/>
                </a:solidFill>
                <a:ln w="9525">
                  <a:solidFill>
                    <a:schemeClr val="tx1"/>
                  </a:solidFill>
                  <a:round/>
                  <a:headEnd/>
                  <a:tailEnd/>
                </a:ln>
              </p:spPr>
              <p:txBody>
                <a:bodyPr wrap="none" anchor="ctr"/>
                <a:lstStyle/>
                <a:p>
                  <a:endParaRPr lang="en-IN"/>
                </a:p>
              </p:txBody>
            </p:sp>
          </p:grpSp>
          <p:sp>
            <p:nvSpPr>
              <p:cNvPr id="51261" name="Oval 18"/>
              <p:cNvSpPr>
                <a:spLocks noChangeArrowheads="1"/>
              </p:cNvSpPr>
              <p:nvPr/>
            </p:nvSpPr>
            <p:spPr bwMode="auto">
              <a:xfrm rot="5400000">
                <a:off x="2490" y="3434"/>
                <a:ext cx="144" cy="144"/>
              </a:xfrm>
              <a:prstGeom prst="ellipse">
                <a:avLst/>
              </a:prstGeom>
              <a:solidFill>
                <a:schemeClr val="accent1"/>
              </a:solidFill>
              <a:ln w="9525">
                <a:solidFill>
                  <a:schemeClr val="tx1"/>
                </a:solidFill>
                <a:round/>
                <a:headEnd/>
                <a:tailEnd/>
              </a:ln>
            </p:spPr>
            <p:txBody>
              <a:bodyPr wrap="none" anchor="ctr"/>
              <a:lstStyle/>
              <a:p>
                <a:endParaRPr lang="en-IN"/>
              </a:p>
            </p:txBody>
          </p:sp>
          <p:sp>
            <p:nvSpPr>
              <p:cNvPr id="51262" name="Oval 19"/>
              <p:cNvSpPr>
                <a:spLocks noChangeArrowheads="1"/>
              </p:cNvSpPr>
              <p:nvPr/>
            </p:nvSpPr>
            <p:spPr bwMode="auto">
              <a:xfrm rot="5400000">
                <a:off x="2250" y="3434"/>
                <a:ext cx="144" cy="144"/>
              </a:xfrm>
              <a:prstGeom prst="ellipse">
                <a:avLst/>
              </a:prstGeom>
              <a:solidFill>
                <a:schemeClr val="accent1"/>
              </a:solidFill>
              <a:ln w="9525">
                <a:solidFill>
                  <a:schemeClr val="tx1"/>
                </a:solidFill>
                <a:round/>
                <a:headEnd/>
                <a:tailEnd/>
              </a:ln>
            </p:spPr>
            <p:txBody>
              <a:bodyPr wrap="none" anchor="ctr"/>
              <a:lstStyle/>
              <a:p>
                <a:endParaRPr lang="en-IN"/>
              </a:p>
            </p:txBody>
          </p:sp>
          <p:sp>
            <p:nvSpPr>
              <p:cNvPr id="51263" name="Line 20"/>
              <p:cNvSpPr>
                <a:spLocks noChangeShapeType="1"/>
              </p:cNvSpPr>
              <p:nvPr/>
            </p:nvSpPr>
            <p:spPr bwMode="auto">
              <a:xfrm rot="5400000" flipV="1">
                <a:off x="2662" y="2570"/>
                <a:ext cx="336" cy="336"/>
              </a:xfrm>
              <a:prstGeom prst="line">
                <a:avLst/>
              </a:prstGeom>
              <a:noFill/>
              <a:ln w="9525">
                <a:solidFill>
                  <a:schemeClr val="tx1"/>
                </a:solidFill>
                <a:round/>
                <a:headEnd/>
                <a:tailEnd type="triangle" w="med" len="med"/>
              </a:ln>
            </p:spPr>
            <p:txBody>
              <a:bodyPr/>
              <a:lstStyle/>
              <a:p>
                <a:endParaRPr lang="en-US"/>
              </a:p>
            </p:txBody>
          </p:sp>
          <p:sp>
            <p:nvSpPr>
              <p:cNvPr id="51264" name="Line 21"/>
              <p:cNvSpPr>
                <a:spLocks noChangeShapeType="1"/>
              </p:cNvSpPr>
              <p:nvPr/>
            </p:nvSpPr>
            <p:spPr bwMode="auto">
              <a:xfrm rot="5400000" flipV="1">
                <a:off x="2542" y="2690"/>
                <a:ext cx="336" cy="96"/>
              </a:xfrm>
              <a:prstGeom prst="line">
                <a:avLst/>
              </a:prstGeom>
              <a:noFill/>
              <a:ln w="9525">
                <a:solidFill>
                  <a:schemeClr val="tx1"/>
                </a:solidFill>
                <a:round/>
                <a:headEnd/>
                <a:tailEnd type="triangle" w="med" len="med"/>
              </a:ln>
            </p:spPr>
            <p:txBody>
              <a:bodyPr/>
              <a:lstStyle/>
              <a:p>
                <a:endParaRPr lang="en-US"/>
              </a:p>
            </p:txBody>
          </p:sp>
          <p:sp>
            <p:nvSpPr>
              <p:cNvPr id="51265" name="Line 22"/>
              <p:cNvSpPr>
                <a:spLocks noChangeShapeType="1"/>
              </p:cNvSpPr>
              <p:nvPr/>
            </p:nvSpPr>
            <p:spPr bwMode="auto">
              <a:xfrm rot="5400000">
                <a:off x="2422" y="2666"/>
                <a:ext cx="336" cy="144"/>
              </a:xfrm>
              <a:prstGeom prst="line">
                <a:avLst/>
              </a:prstGeom>
              <a:noFill/>
              <a:ln w="9525">
                <a:solidFill>
                  <a:schemeClr val="tx1"/>
                </a:solidFill>
                <a:round/>
                <a:headEnd/>
                <a:tailEnd type="triangle" w="med" len="med"/>
              </a:ln>
            </p:spPr>
            <p:txBody>
              <a:bodyPr/>
              <a:lstStyle/>
              <a:p>
                <a:endParaRPr lang="en-US"/>
              </a:p>
            </p:txBody>
          </p:sp>
          <p:sp>
            <p:nvSpPr>
              <p:cNvPr id="51266" name="Line 23"/>
              <p:cNvSpPr>
                <a:spLocks noChangeShapeType="1"/>
              </p:cNvSpPr>
              <p:nvPr/>
            </p:nvSpPr>
            <p:spPr bwMode="auto">
              <a:xfrm rot="5400000">
                <a:off x="2326" y="2570"/>
                <a:ext cx="336" cy="336"/>
              </a:xfrm>
              <a:prstGeom prst="line">
                <a:avLst/>
              </a:prstGeom>
              <a:noFill/>
              <a:ln w="9525">
                <a:solidFill>
                  <a:schemeClr val="tx1"/>
                </a:solidFill>
                <a:round/>
                <a:headEnd/>
                <a:tailEnd type="triangle" w="med" len="med"/>
              </a:ln>
            </p:spPr>
            <p:txBody>
              <a:bodyPr/>
              <a:lstStyle/>
              <a:p>
                <a:endParaRPr lang="en-US"/>
              </a:p>
            </p:txBody>
          </p:sp>
          <p:sp>
            <p:nvSpPr>
              <p:cNvPr id="51267" name="Line 24"/>
              <p:cNvSpPr>
                <a:spLocks noChangeShapeType="1"/>
              </p:cNvSpPr>
              <p:nvPr/>
            </p:nvSpPr>
            <p:spPr bwMode="auto">
              <a:xfrm rot="5400000">
                <a:off x="2206" y="2450"/>
                <a:ext cx="336" cy="576"/>
              </a:xfrm>
              <a:prstGeom prst="line">
                <a:avLst/>
              </a:prstGeom>
              <a:noFill/>
              <a:ln w="9525">
                <a:solidFill>
                  <a:schemeClr val="tx1"/>
                </a:solidFill>
                <a:round/>
                <a:headEnd/>
                <a:tailEnd type="triangle" w="med" len="med"/>
              </a:ln>
            </p:spPr>
            <p:txBody>
              <a:bodyPr/>
              <a:lstStyle/>
              <a:p>
                <a:endParaRPr lang="en-US"/>
              </a:p>
            </p:txBody>
          </p:sp>
          <p:sp>
            <p:nvSpPr>
              <p:cNvPr id="51268" name="Line 25"/>
              <p:cNvSpPr>
                <a:spLocks noChangeShapeType="1"/>
              </p:cNvSpPr>
              <p:nvPr/>
            </p:nvSpPr>
            <p:spPr bwMode="auto">
              <a:xfrm rot="5400000">
                <a:off x="2086" y="2330"/>
                <a:ext cx="336" cy="816"/>
              </a:xfrm>
              <a:prstGeom prst="line">
                <a:avLst/>
              </a:prstGeom>
              <a:noFill/>
              <a:ln w="9525">
                <a:solidFill>
                  <a:schemeClr val="tx1"/>
                </a:solidFill>
                <a:round/>
                <a:headEnd/>
                <a:tailEnd type="triangle" w="med" len="med"/>
              </a:ln>
            </p:spPr>
            <p:txBody>
              <a:bodyPr/>
              <a:lstStyle/>
              <a:p>
                <a:endParaRPr lang="en-US"/>
              </a:p>
            </p:txBody>
          </p:sp>
          <p:sp>
            <p:nvSpPr>
              <p:cNvPr id="51269" name="Line 26"/>
              <p:cNvSpPr>
                <a:spLocks noChangeShapeType="1"/>
              </p:cNvSpPr>
              <p:nvPr/>
            </p:nvSpPr>
            <p:spPr bwMode="auto">
              <a:xfrm rot="5400000" flipV="1">
                <a:off x="2566" y="2474"/>
                <a:ext cx="336" cy="528"/>
              </a:xfrm>
              <a:prstGeom prst="line">
                <a:avLst/>
              </a:prstGeom>
              <a:noFill/>
              <a:ln w="9525">
                <a:solidFill>
                  <a:schemeClr val="tx1"/>
                </a:solidFill>
                <a:round/>
                <a:headEnd/>
                <a:tailEnd type="triangle" w="med" len="med"/>
              </a:ln>
            </p:spPr>
            <p:txBody>
              <a:bodyPr/>
              <a:lstStyle/>
              <a:p>
                <a:endParaRPr lang="en-US"/>
              </a:p>
            </p:txBody>
          </p:sp>
          <p:sp>
            <p:nvSpPr>
              <p:cNvPr id="51270" name="Line 27"/>
              <p:cNvSpPr>
                <a:spLocks noChangeShapeType="1"/>
              </p:cNvSpPr>
              <p:nvPr/>
            </p:nvSpPr>
            <p:spPr bwMode="auto">
              <a:xfrm rot="5400000" flipV="1">
                <a:off x="2326" y="2714"/>
                <a:ext cx="336" cy="48"/>
              </a:xfrm>
              <a:prstGeom prst="line">
                <a:avLst/>
              </a:prstGeom>
              <a:noFill/>
              <a:ln w="9525">
                <a:solidFill>
                  <a:schemeClr val="tx1"/>
                </a:solidFill>
                <a:round/>
                <a:headEnd/>
                <a:tailEnd type="triangle" w="med" len="med"/>
              </a:ln>
            </p:spPr>
            <p:txBody>
              <a:bodyPr/>
              <a:lstStyle/>
              <a:p>
                <a:endParaRPr lang="en-US"/>
              </a:p>
            </p:txBody>
          </p:sp>
          <p:sp>
            <p:nvSpPr>
              <p:cNvPr id="51271" name="Line 28"/>
              <p:cNvSpPr>
                <a:spLocks noChangeShapeType="1"/>
              </p:cNvSpPr>
              <p:nvPr/>
            </p:nvSpPr>
            <p:spPr bwMode="auto">
              <a:xfrm rot="5400000" flipV="1">
                <a:off x="2446" y="2594"/>
                <a:ext cx="336" cy="288"/>
              </a:xfrm>
              <a:prstGeom prst="line">
                <a:avLst/>
              </a:prstGeom>
              <a:noFill/>
              <a:ln w="9525">
                <a:solidFill>
                  <a:schemeClr val="tx1"/>
                </a:solidFill>
                <a:round/>
                <a:headEnd/>
                <a:tailEnd type="triangle" w="med" len="med"/>
              </a:ln>
            </p:spPr>
            <p:txBody>
              <a:bodyPr/>
              <a:lstStyle/>
              <a:p>
                <a:endParaRPr lang="en-US"/>
              </a:p>
            </p:txBody>
          </p:sp>
          <p:sp>
            <p:nvSpPr>
              <p:cNvPr id="51272" name="Line 29"/>
              <p:cNvSpPr>
                <a:spLocks noChangeShapeType="1"/>
              </p:cNvSpPr>
              <p:nvPr/>
            </p:nvSpPr>
            <p:spPr bwMode="auto">
              <a:xfrm rot="5400000">
                <a:off x="2230" y="2666"/>
                <a:ext cx="336" cy="144"/>
              </a:xfrm>
              <a:prstGeom prst="line">
                <a:avLst/>
              </a:prstGeom>
              <a:noFill/>
              <a:ln w="9525">
                <a:solidFill>
                  <a:schemeClr val="tx1"/>
                </a:solidFill>
                <a:round/>
                <a:headEnd/>
                <a:tailEnd type="triangle" w="med" len="med"/>
              </a:ln>
            </p:spPr>
            <p:txBody>
              <a:bodyPr/>
              <a:lstStyle/>
              <a:p>
                <a:endParaRPr lang="en-US"/>
              </a:p>
            </p:txBody>
          </p:sp>
          <p:sp>
            <p:nvSpPr>
              <p:cNvPr id="51273" name="Line 30"/>
              <p:cNvSpPr>
                <a:spLocks noChangeShapeType="1"/>
              </p:cNvSpPr>
              <p:nvPr/>
            </p:nvSpPr>
            <p:spPr bwMode="auto">
              <a:xfrm rot="5400000">
                <a:off x="2110" y="2546"/>
                <a:ext cx="336" cy="384"/>
              </a:xfrm>
              <a:prstGeom prst="line">
                <a:avLst/>
              </a:prstGeom>
              <a:noFill/>
              <a:ln w="9525">
                <a:solidFill>
                  <a:schemeClr val="tx1"/>
                </a:solidFill>
                <a:round/>
                <a:headEnd/>
                <a:tailEnd type="triangle" w="med" len="med"/>
              </a:ln>
            </p:spPr>
            <p:txBody>
              <a:bodyPr/>
              <a:lstStyle/>
              <a:p>
                <a:endParaRPr lang="en-US"/>
              </a:p>
            </p:txBody>
          </p:sp>
          <p:sp>
            <p:nvSpPr>
              <p:cNvPr id="51274" name="Line 31"/>
              <p:cNvSpPr>
                <a:spLocks noChangeShapeType="1"/>
              </p:cNvSpPr>
              <p:nvPr/>
            </p:nvSpPr>
            <p:spPr bwMode="auto">
              <a:xfrm rot="5400000">
                <a:off x="2110" y="2546"/>
                <a:ext cx="336" cy="384"/>
              </a:xfrm>
              <a:prstGeom prst="line">
                <a:avLst/>
              </a:prstGeom>
              <a:noFill/>
              <a:ln w="9525">
                <a:solidFill>
                  <a:schemeClr val="tx1"/>
                </a:solidFill>
                <a:round/>
                <a:headEnd/>
                <a:tailEnd type="triangle" w="med" len="med"/>
              </a:ln>
            </p:spPr>
            <p:txBody>
              <a:bodyPr/>
              <a:lstStyle/>
              <a:p>
                <a:endParaRPr lang="en-US"/>
              </a:p>
            </p:txBody>
          </p:sp>
          <p:sp>
            <p:nvSpPr>
              <p:cNvPr id="51275" name="Line 32"/>
              <p:cNvSpPr>
                <a:spLocks noChangeShapeType="1"/>
              </p:cNvSpPr>
              <p:nvPr/>
            </p:nvSpPr>
            <p:spPr bwMode="auto">
              <a:xfrm rot="5400000">
                <a:off x="1990" y="2426"/>
                <a:ext cx="336" cy="624"/>
              </a:xfrm>
              <a:prstGeom prst="line">
                <a:avLst/>
              </a:prstGeom>
              <a:noFill/>
              <a:ln w="9525">
                <a:solidFill>
                  <a:schemeClr val="tx1"/>
                </a:solidFill>
                <a:round/>
                <a:headEnd/>
                <a:tailEnd type="triangle" w="med" len="med"/>
              </a:ln>
            </p:spPr>
            <p:txBody>
              <a:bodyPr/>
              <a:lstStyle/>
              <a:p>
                <a:endParaRPr lang="en-US"/>
              </a:p>
            </p:txBody>
          </p:sp>
          <p:sp>
            <p:nvSpPr>
              <p:cNvPr id="51276" name="Line 33"/>
              <p:cNvSpPr>
                <a:spLocks noChangeShapeType="1"/>
              </p:cNvSpPr>
              <p:nvPr/>
            </p:nvSpPr>
            <p:spPr bwMode="auto">
              <a:xfrm rot="5400000" flipV="1">
                <a:off x="2422" y="2330"/>
                <a:ext cx="336" cy="816"/>
              </a:xfrm>
              <a:prstGeom prst="line">
                <a:avLst/>
              </a:prstGeom>
              <a:noFill/>
              <a:ln w="9525">
                <a:solidFill>
                  <a:schemeClr val="tx1"/>
                </a:solidFill>
                <a:round/>
                <a:headEnd/>
                <a:tailEnd type="triangle" w="med" len="med"/>
              </a:ln>
            </p:spPr>
            <p:txBody>
              <a:bodyPr/>
              <a:lstStyle/>
              <a:p>
                <a:endParaRPr lang="en-US"/>
              </a:p>
            </p:txBody>
          </p:sp>
          <p:sp>
            <p:nvSpPr>
              <p:cNvPr id="51277" name="Line 34"/>
              <p:cNvSpPr>
                <a:spLocks noChangeShapeType="1"/>
              </p:cNvSpPr>
              <p:nvPr/>
            </p:nvSpPr>
            <p:spPr bwMode="auto">
              <a:xfrm rot="5400000" flipV="1">
                <a:off x="2302" y="2450"/>
                <a:ext cx="336" cy="576"/>
              </a:xfrm>
              <a:prstGeom prst="line">
                <a:avLst/>
              </a:prstGeom>
              <a:noFill/>
              <a:ln w="9525">
                <a:solidFill>
                  <a:schemeClr val="tx1"/>
                </a:solidFill>
                <a:round/>
                <a:headEnd/>
                <a:tailEnd type="triangle" w="med" len="med"/>
              </a:ln>
            </p:spPr>
            <p:txBody>
              <a:bodyPr/>
              <a:lstStyle/>
              <a:p>
                <a:endParaRPr lang="en-US"/>
              </a:p>
            </p:txBody>
          </p:sp>
          <p:sp>
            <p:nvSpPr>
              <p:cNvPr id="51278" name="Line 35"/>
              <p:cNvSpPr>
                <a:spLocks noChangeShapeType="1"/>
              </p:cNvSpPr>
              <p:nvPr/>
            </p:nvSpPr>
            <p:spPr bwMode="auto">
              <a:xfrm rot="5400000" flipV="1">
                <a:off x="2182" y="2570"/>
                <a:ext cx="336" cy="336"/>
              </a:xfrm>
              <a:prstGeom prst="line">
                <a:avLst/>
              </a:prstGeom>
              <a:noFill/>
              <a:ln w="9525">
                <a:solidFill>
                  <a:schemeClr val="tx1"/>
                </a:solidFill>
                <a:round/>
                <a:headEnd/>
                <a:tailEnd type="triangle" w="med" len="med"/>
              </a:ln>
            </p:spPr>
            <p:txBody>
              <a:bodyPr/>
              <a:lstStyle/>
              <a:p>
                <a:endParaRPr lang="en-US"/>
              </a:p>
            </p:txBody>
          </p:sp>
          <p:sp>
            <p:nvSpPr>
              <p:cNvPr id="51279" name="Line 36"/>
              <p:cNvSpPr>
                <a:spLocks noChangeShapeType="1"/>
              </p:cNvSpPr>
              <p:nvPr/>
            </p:nvSpPr>
            <p:spPr bwMode="auto">
              <a:xfrm rot="5400000" flipV="1">
                <a:off x="2086" y="2666"/>
                <a:ext cx="336" cy="144"/>
              </a:xfrm>
              <a:prstGeom prst="line">
                <a:avLst/>
              </a:prstGeom>
              <a:noFill/>
              <a:ln w="9525">
                <a:solidFill>
                  <a:schemeClr val="tx1"/>
                </a:solidFill>
                <a:round/>
                <a:headEnd/>
                <a:tailEnd type="triangle" w="med" len="med"/>
              </a:ln>
            </p:spPr>
            <p:txBody>
              <a:bodyPr/>
              <a:lstStyle/>
              <a:p>
                <a:endParaRPr lang="en-US"/>
              </a:p>
            </p:txBody>
          </p:sp>
          <p:sp>
            <p:nvSpPr>
              <p:cNvPr id="51280" name="Line 37"/>
              <p:cNvSpPr>
                <a:spLocks noChangeShapeType="1"/>
              </p:cNvSpPr>
              <p:nvPr/>
            </p:nvSpPr>
            <p:spPr bwMode="auto">
              <a:xfrm rot="5400000">
                <a:off x="1966" y="2690"/>
                <a:ext cx="336" cy="96"/>
              </a:xfrm>
              <a:prstGeom prst="line">
                <a:avLst/>
              </a:prstGeom>
              <a:noFill/>
              <a:ln w="9525">
                <a:solidFill>
                  <a:schemeClr val="tx1"/>
                </a:solidFill>
                <a:round/>
                <a:headEnd/>
                <a:tailEnd type="triangle" w="med" len="med"/>
              </a:ln>
            </p:spPr>
            <p:txBody>
              <a:bodyPr/>
              <a:lstStyle/>
              <a:p>
                <a:endParaRPr lang="en-US"/>
              </a:p>
            </p:txBody>
          </p:sp>
          <p:sp>
            <p:nvSpPr>
              <p:cNvPr id="51281" name="Line 38"/>
              <p:cNvSpPr>
                <a:spLocks noChangeShapeType="1"/>
              </p:cNvSpPr>
              <p:nvPr/>
            </p:nvSpPr>
            <p:spPr bwMode="auto">
              <a:xfrm rot="5400000">
                <a:off x="1846" y="2570"/>
                <a:ext cx="336" cy="336"/>
              </a:xfrm>
              <a:prstGeom prst="line">
                <a:avLst/>
              </a:prstGeom>
              <a:noFill/>
              <a:ln w="9525">
                <a:solidFill>
                  <a:schemeClr val="tx1"/>
                </a:solidFill>
                <a:round/>
                <a:headEnd/>
                <a:tailEnd type="triangle" w="med" len="med"/>
              </a:ln>
            </p:spPr>
            <p:txBody>
              <a:bodyPr/>
              <a:lstStyle/>
              <a:p>
                <a:endParaRPr lang="en-US"/>
              </a:p>
            </p:txBody>
          </p:sp>
          <p:sp>
            <p:nvSpPr>
              <p:cNvPr id="51282" name="Line 39"/>
              <p:cNvSpPr>
                <a:spLocks noChangeShapeType="1"/>
              </p:cNvSpPr>
              <p:nvPr/>
            </p:nvSpPr>
            <p:spPr bwMode="auto">
              <a:xfrm rot="5400000">
                <a:off x="2590" y="3026"/>
                <a:ext cx="384" cy="432"/>
              </a:xfrm>
              <a:prstGeom prst="line">
                <a:avLst/>
              </a:prstGeom>
              <a:noFill/>
              <a:ln w="9525">
                <a:solidFill>
                  <a:schemeClr val="tx1"/>
                </a:solidFill>
                <a:round/>
                <a:headEnd/>
                <a:tailEnd type="triangle" w="med" len="med"/>
              </a:ln>
            </p:spPr>
            <p:txBody>
              <a:bodyPr/>
              <a:lstStyle/>
              <a:p>
                <a:endParaRPr lang="en-US"/>
              </a:p>
            </p:txBody>
          </p:sp>
          <p:sp>
            <p:nvSpPr>
              <p:cNvPr id="51283" name="Line 40"/>
              <p:cNvSpPr>
                <a:spLocks noChangeShapeType="1"/>
              </p:cNvSpPr>
              <p:nvPr/>
            </p:nvSpPr>
            <p:spPr bwMode="auto">
              <a:xfrm rot="5400000">
                <a:off x="2470" y="2906"/>
                <a:ext cx="384" cy="672"/>
              </a:xfrm>
              <a:prstGeom prst="line">
                <a:avLst/>
              </a:prstGeom>
              <a:noFill/>
              <a:ln w="9525">
                <a:solidFill>
                  <a:schemeClr val="tx1"/>
                </a:solidFill>
                <a:round/>
                <a:headEnd/>
                <a:tailEnd type="triangle" w="med" len="med"/>
              </a:ln>
            </p:spPr>
            <p:txBody>
              <a:bodyPr/>
              <a:lstStyle/>
              <a:p>
                <a:endParaRPr lang="en-US"/>
              </a:p>
            </p:txBody>
          </p:sp>
          <p:sp>
            <p:nvSpPr>
              <p:cNvPr id="51284" name="Line 41"/>
              <p:cNvSpPr>
                <a:spLocks noChangeShapeType="1"/>
              </p:cNvSpPr>
              <p:nvPr/>
            </p:nvSpPr>
            <p:spPr bwMode="auto">
              <a:xfrm rot="5400000">
                <a:off x="2494" y="3122"/>
                <a:ext cx="384" cy="240"/>
              </a:xfrm>
              <a:prstGeom prst="line">
                <a:avLst/>
              </a:prstGeom>
              <a:noFill/>
              <a:ln w="9525">
                <a:solidFill>
                  <a:schemeClr val="tx1"/>
                </a:solidFill>
                <a:round/>
                <a:headEnd/>
                <a:tailEnd type="triangle" w="med" len="med"/>
              </a:ln>
            </p:spPr>
            <p:txBody>
              <a:bodyPr/>
              <a:lstStyle/>
              <a:p>
                <a:endParaRPr lang="en-US"/>
              </a:p>
            </p:txBody>
          </p:sp>
          <p:sp>
            <p:nvSpPr>
              <p:cNvPr id="51285" name="Line 42"/>
              <p:cNvSpPr>
                <a:spLocks noChangeShapeType="1"/>
              </p:cNvSpPr>
              <p:nvPr/>
            </p:nvSpPr>
            <p:spPr bwMode="auto">
              <a:xfrm rot="5400000">
                <a:off x="2374" y="3002"/>
                <a:ext cx="384" cy="480"/>
              </a:xfrm>
              <a:prstGeom prst="line">
                <a:avLst/>
              </a:prstGeom>
              <a:noFill/>
              <a:ln w="9525">
                <a:solidFill>
                  <a:schemeClr val="tx1"/>
                </a:solidFill>
                <a:round/>
                <a:headEnd/>
                <a:tailEnd type="triangle" w="med" len="med"/>
              </a:ln>
            </p:spPr>
            <p:txBody>
              <a:bodyPr/>
              <a:lstStyle/>
              <a:p>
                <a:endParaRPr lang="en-US"/>
              </a:p>
            </p:txBody>
          </p:sp>
          <p:sp>
            <p:nvSpPr>
              <p:cNvPr id="51286" name="Line 43"/>
              <p:cNvSpPr>
                <a:spLocks noChangeShapeType="1"/>
              </p:cNvSpPr>
              <p:nvPr/>
            </p:nvSpPr>
            <p:spPr bwMode="auto">
              <a:xfrm rot="5400000">
                <a:off x="2230" y="3146"/>
                <a:ext cx="384" cy="192"/>
              </a:xfrm>
              <a:prstGeom prst="line">
                <a:avLst/>
              </a:prstGeom>
              <a:noFill/>
              <a:ln w="9525">
                <a:solidFill>
                  <a:schemeClr val="tx1"/>
                </a:solidFill>
                <a:round/>
                <a:headEnd/>
                <a:tailEnd type="triangle" w="med" len="med"/>
              </a:ln>
            </p:spPr>
            <p:txBody>
              <a:bodyPr/>
              <a:lstStyle/>
              <a:p>
                <a:endParaRPr lang="en-US"/>
              </a:p>
            </p:txBody>
          </p:sp>
          <p:sp>
            <p:nvSpPr>
              <p:cNvPr id="51287" name="Line 44"/>
              <p:cNvSpPr>
                <a:spLocks noChangeShapeType="1"/>
              </p:cNvSpPr>
              <p:nvPr/>
            </p:nvSpPr>
            <p:spPr bwMode="auto">
              <a:xfrm rot="5400000" flipV="1">
                <a:off x="2350" y="3218"/>
                <a:ext cx="384" cy="48"/>
              </a:xfrm>
              <a:prstGeom prst="line">
                <a:avLst/>
              </a:prstGeom>
              <a:noFill/>
              <a:ln w="9525">
                <a:solidFill>
                  <a:schemeClr val="tx1"/>
                </a:solidFill>
                <a:round/>
                <a:headEnd/>
                <a:tailEnd type="triangle" w="med" len="med"/>
              </a:ln>
            </p:spPr>
            <p:txBody>
              <a:bodyPr/>
              <a:lstStyle/>
              <a:p>
                <a:endParaRPr lang="en-US"/>
              </a:p>
            </p:txBody>
          </p:sp>
          <p:sp>
            <p:nvSpPr>
              <p:cNvPr id="51288" name="Line 45"/>
              <p:cNvSpPr>
                <a:spLocks noChangeShapeType="1"/>
              </p:cNvSpPr>
              <p:nvPr/>
            </p:nvSpPr>
            <p:spPr bwMode="auto">
              <a:xfrm rot="5400000" flipV="1">
                <a:off x="2254" y="3122"/>
                <a:ext cx="384" cy="240"/>
              </a:xfrm>
              <a:prstGeom prst="line">
                <a:avLst/>
              </a:prstGeom>
              <a:noFill/>
              <a:ln w="9525">
                <a:solidFill>
                  <a:schemeClr val="tx1"/>
                </a:solidFill>
                <a:round/>
                <a:headEnd/>
                <a:tailEnd type="triangle" w="med" len="med"/>
              </a:ln>
            </p:spPr>
            <p:txBody>
              <a:bodyPr/>
              <a:lstStyle/>
              <a:p>
                <a:endParaRPr lang="en-US"/>
              </a:p>
            </p:txBody>
          </p:sp>
          <p:sp>
            <p:nvSpPr>
              <p:cNvPr id="51289" name="Line 46"/>
              <p:cNvSpPr>
                <a:spLocks noChangeShapeType="1"/>
              </p:cNvSpPr>
              <p:nvPr/>
            </p:nvSpPr>
            <p:spPr bwMode="auto">
              <a:xfrm rot="5400000">
                <a:off x="2134" y="3242"/>
                <a:ext cx="384" cy="0"/>
              </a:xfrm>
              <a:prstGeom prst="line">
                <a:avLst/>
              </a:prstGeom>
              <a:noFill/>
              <a:ln w="9525">
                <a:solidFill>
                  <a:schemeClr val="tx1"/>
                </a:solidFill>
                <a:round/>
                <a:headEnd/>
                <a:tailEnd type="triangle" w="med" len="med"/>
              </a:ln>
            </p:spPr>
            <p:txBody>
              <a:bodyPr/>
              <a:lstStyle/>
              <a:p>
                <a:endParaRPr lang="en-US"/>
              </a:p>
            </p:txBody>
          </p:sp>
          <p:sp>
            <p:nvSpPr>
              <p:cNvPr id="51290" name="Line 47"/>
              <p:cNvSpPr>
                <a:spLocks noChangeShapeType="1"/>
              </p:cNvSpPr>
              <p:nvPr/>
            </p:nvSpPr>
            <p:spPr bwMode="auto">
              <a:xfrm rot="5400000" flipV="1">
                <a:off x="1990" y="3098"/>
                <a:ext cx="384" cy="288"/>
              </a:xfrm>
              <a:prstGeom prst="line">
                <a:avLst/>
              </a:prstGeom>
              <a:noFill/>
              <a:ln w="9525">
                <a:solidFill>
                  <a:schemeClr val="tx1"/>
                </a:solidFill>
                <a:round/>
                <a:headEnd/>
                <a:tailEnd type="triangle" w="med" len="med"/>
              </a:ln>
            </p:spPr>
            <p:txBody>
              <a:bodyPr/>
              <a:lstStyle/>
              <a:p>
                <a:endParaRPr lang="en-US"/>
              </a:p>
            </p:txBody>
          </p:sp>
          <p:sp>
            <p:nvSpPr>
              <p:cNvPr id="51291" name="Line 48"/>
              <p:cNvSpPr>
                <a:spLocks noChangeShapeType="1"/>
              </p:cNvSpPr>
              <p:nvPr/>
            </p:nvSpPr>
            <p:spPr bwMode="auto">
              <a:xfrm rot="5400000" flipV="1">
                <a:off x="2110" y="2978"/>
                <a:ext cx="384" cy="528"/>
              </a:xfrm>
              <a:prstGeom prst="line">
                <a:avLst/>
              </a:prstGeom>
              <a:noFill/>
              <a:ln w="9525">
                <a:solidFill>
                  <a:schemeClr val="tx1"/>
                </a:solidFill>
                <a:round/>
                <a:headEnd/>
                <a:tailEnd type="triangle" w="med" len="med"/>
              </a:ln>
            </p:spPr>
            <p:txBody>
              <a:bodyPr/>
              <a:lstStyle/>
              <a:p>
                <a:endParaRPr lang="en-US"/>
              </a:p>
            </p:txBody>
          </p:sp>
          <p:sp>
            <p:nvSpPr>
              <p:cNvPr id="51292" name="Line 49"/>
              <p:cNvSpPr>
                <a:spLocks noChangeShapeType="1"/>
              </p:cNvSpPr>
              <p:nvPr/>
            </p:nvSpPr>
            <p:spPr bwMode="auto">
              <a:xfrm rot="5400000" flipV="1">
                <a:off x="1894" y="3002"/>
                <a:ext cx="384" cy="480"/>
              </a:xfrm>
              <a:prstGeom prst="line">
                <a:avLst/>
              </a:prstGeom>
              <a:noFill/>
              <a:ln w="9525">
                <a:solidFill>
                  <a:schemeClr val="tx1"/>
                </a:solidFill>
                <a:round/>
                <a:headEnd/>
                <a:tailEnd type="triangle" w="med" len="med"/>
              </a:ln>
            </p:spPr>
            <p:txBody>
              <a:bodyPr/>
              <a:lstStyle/>
              <a:p>
                <a:endParaRPr lang="en-US"/>
              </a:p>
            </p:txBody>
          </p:sp>
          <p:sp>
            <p:nvSpPr>
              <p:cNvPr id="51293" name="Line 50"/>
              <p:cNvSpPr>
                <a:spLocks noChangeShapeType="1"/>
              </p:cNvSpPr>
              <p:nvPr/>
            </p:nvSpPr>
            <p:spPr bwMode="auto">
              <a:xfrm rot="5400000" flipV="1">
                <a:off x="2014" y="2882"/>
                <a:ext cx="384" cy="720"/>
              </a:xfrm>
              <a:prstGeom prst="line">
                <a:avLst/>
              </a:prstGeom>
              <a:noFill/>
              <a:ln w="9525">
                <a:solidFill>
                  <a:schemeClr val="tx1"/>
                </a:solidFill>
                <a:round/>
                <a:headEnd/>
                <a:tailEnd type="triangle" w="med" len="med"/>
              </a:ln>
            </p:spPr>
            <p:txBody>
              <a:bodyPr/>
              <a:lstStyle/>
              <a:p>
                <a:endParaRPr lang="en-US"/>
              </a:p>
            </p:txBody>
          </p:sp>
        </p:grpSp>
        <p:sp>
          <p:nvSpPr>
            <p:cNvPr id="51256" name="Text Box 51"/>
            <p:cNvSpPr txBox="1">
              <a:spLocks noChangeArrowheads="1"/>
            </p:cNvSpPr>
            <p:nvPr/>
          </p:nvSpPr>
          <p:spPr bwMode="auto">
            <a:xfrm>
              <a:off x="3083" y="1130"/>
              <a:ext cx="759" cy="375"/>
            </a:xfrm>
            <a:prstGeom prst="rect">
              <a:avLst/>
            </a:prstGeom>
            <a:noFill/>
            <a:ln w="9525">
              <a:noFill/>
              <a:miter lim="800000"/>
              <a:headEnd/>
              <a:tailEnd/>
            </a:ln>
          </p:spPr>
          <p:txBody>
            <a:bodyPr wrap="none">
              <a:spAutoFit/>
            </a:bodyPr>
            <a:lstStyle/>
            <a:p>
              <a:pPr eaLnBrk="1" hangingPunct="1"/>
              <a:r>
                <a:rPr lang="en-US">
                  <a:latin typeface="Arial" pitchFamily="34" charset="0"/>
                </a:rPr>
                <a:t>Inputs</a:t>
              </a:r>
            </a:p>
          </p:txBody>
        </p:sp>
        <p:sp>
          <p:nvSpPr>
            <p:cNvPr id="51257" name="Text Box 52"/>
            <p:cNvSpPr txBox="1">
              <a:spLocks noChangeArrowheads="1"/>
            </p:cNvSpPr>
            <p:nvPr/>
          </p:nvSpPr>
          <p:spPr bwMode="auto">
            <a:xfrm>
              <a:off x="3423" y="1609"/>
              <a:ext cx="962" cy="375"/>
            </a:xfrm>
            <a:prstGeom prst="rect">
              <a:avLst/>
            </a:prstGeom>
            <a:noFill/>
            <a:ln w="9525">
              <a:noFill/>
              <a:miter lim="800000"/>
              <a:headEnd/>
              <a:tailEnd/>
            </a:ln>
          </p:spPr>
          <p:txBody>
            <a:bodyPr wrap="none">
              <a:spAutoFit/>
            </a:bodyPr>
            <a:lstStyle/>
            <a:p>
              <a:pPr eaLnBrk="1" hangingPunct="1"/>
              <a:r>
                <a:rPr lang="en-US">
                  <a:latin typeface="Arial" pitchFamily="34" charset="0"/>
                </a:rPr>
                <a:t>Hiddens</a:t>
              </a:r>
            </a:p>
          </p:txBody>
        </p:sp>
        <p:sp>
          <p:nvSpPr>
            <p:cNvPr id="51258" name="Text Box 53"/>
            <p:cNvSpPr txBox="1">
              <a:spLocks noChangeArrowheads="1"/>
            </p:cNvSpPr>
            <p:nvPr/>
          </p:nvSpPr>
          <p:spPr bwMode="auto">
            <a:xfrm>
              <a:off x="3029" y="2139"/>
              <a:ext cx="926" cy="375"/>
            </a:xfrm>
            <a:prstGeom prst="rect">
              <a:avLst/>
            </a:prstGeom>
            <a:noFill/>
            <a:ln w="9525">
              <a:noFill/>
              <a:miter lim="800000"/>
              <a:headEnd/>
              <a:tailEnd/>
            </a:ln>
          </p:spPr>
          <p:txBody>
            <a:bodyPr wrap="none">
              <a:spAutoFit/>
            </a:bodyPr>
            <a:lstStyle/>
            <a:p>
              <a:pPr eaLnBrk="1" hangingPunct="1"/>
              <a:r>
                <a:rPr lang="en-US">
                  <a:latin typeface="Arial" pitchFamily="34" charset="0"/>
                </a:rPr>
                <a:t>Outputs</a:t>
              </a:r>
            </a:p>
          </p:txBody>
        </p:sp>
      </p:grpSp>
      <p:grpSp>
        <p:nvGrpSpPr>
          <p:cNvPr id="6" name="Group 54"/>
          <p:cNvGrpSpPr>
            <a:grpSpLocks/>
          </p:cNvGrpSpPr>
          <p:nvPr/>
        </p:nvGrpSpPr>
        <p:grpSpPr bwMode="auto">
          <a:xfrm>
            <a:off x="1052513" y="2062163"/>
            <a:ext cx="6715125" cy="3810000"/>
            <a:chOff x="528" y="1200"/>
            <a:chExt cx="4230" cy="2400"/>
          </a:xfrm>
        </p:grpSpPr>
        <p:grpSp>
          <p:nvGrpSpPr>
            <p:cNvPr id="7" name="Group 55"/>
            <p:cNvGrpSpPr>
              <a:grpSpLocks/>
            </p:cNvGrpSpPr>
            <p:nvPr/>
          </p:nvGrpSpPr>
          <p:grpSpPr bwMode="auto">
            <a:xfrm>
              <a:off x="528" y="1872"/>
              <a:ext cx="384" cy="384"/>
              <a:chOff x="960" y="1488"/>
              <a:chExt cx="384" cy="384"/>
            </a:xfrm>
          </p:grpSpPr>
          <p:sp>
            <p:nvSpPr>
              <p:cNvPr id="51253" name="Text Box 56"/>
              <p:cNvSpPr txBox="1">
                <a:spLocks noChangeArrowheads="1"/>
              </p:cNvSpPr>
              <p:nvPr/>
            </p:nvSpPr>
            <p:spPr bwMode="auto">
              <a:xfrm>
                <a:off x="1056" y="1536"/>
                <a:ext cx="241" cy="288"/>
              </a:xfrm>
              <a:prstGeom prst="rect">
                <a:avLst/>
              </a:prstGeom>
              <a:noFill/>
              <a:ln w="9525">
                <a:noFill/>
                <a:miter lim="800000"/>
                <a:headEnd/>
                <a:tailEnd/>
              </a:ln>
            </p:spPr>
            <p:txBody>
              <a:bodyPr wrap="none">
                <a:spAutoFit/>
              </a:bodyPr>
              <a:lstStyle/>
              <a:p>
                <a:pPr eaLnBrk="1" hangingPunct="1"/>
                <a:r>
                  <a:rPr lang="en-GB" sz="2400">
                    <a:latin typeface="Arial" pitchFamily="34" charset="0"/>
                    <a:cs typeface="Times New Roman" pitchFamily="18" charset="0"/>
                  </a:rPr>
                  <a:t>I</a:t>
                </a:r>
                <a:r>
                  <a:rPr lang="en-GB" sz="2400" baseline="-25000">
                    <a:latin typeface="Arial" pitchFamily="34" charset="0"/>
                    <a:cs typeface="Times New Roman" pitchFamily="18" charset="0"/>
                  </a:rPr>
                  <a:t>1</a:t>
                </a:r>
              </a:p>
            </p:txBody>
          </p:sp>
          <p:sp>
            <p:nvSpPr>
              <p:cNvPr id="51254" name="Oval 57"/>
              <p:cNvSpPr>
                <a:spLocks noChangeArrowheads="1"/>
              </p:cNvSpPr>
              <p:nvPr/>
            </p:nvSpPr>
            <p:spPr bwMode="auto">
              <a:xfrm>
                <a:off x="960" y="1488"/>
                <a:ext cx="384" cy="384"/>
              </a:xfrm>
              <a:prstGeom prst="ellipse">
                <a:avLst/>
              </a:prstGeom>
              <a:noFill/>
              <a:ln w="25400">
                <a:solidFill>
                  <a:schemeClr val="tx1"/>
                </a:solidFill>
                <a:round/>
                <a:headEnd/>
                <a:tailEnd/>
              </a:ln>
            </p:spPr>
            <p:txBody>
              <a:bodyPr wrap="none" anchor="ctr"/>
              <a:lstStyle/>
              <a:p>
                <a:endParaRPr lang="en-IN"/>
              </a:p>
            </p:txBody>
          </p:sp>
        </p:grpSp>
        <p:grpSp>
          <p:nvGrpSpPr>
            <p:cNvPr id="8" name="Group 58"/>
            <p:cNvGrpSpPr>
              <a:grpSpLocks/>
            </p:cNvGrpSpPr>
            <p:nvPr/>
          </p:nvGrpSpPr>
          <p:grpSpPr bwMode="auto">
            <a:xfrm>
              <a:off x="528" y="2544"/>
              <a:ext cx="384" cy="384"/>
              <a:chOff x="960" y="1488"/>
              <a:chExt cx="384" cy="384"/>
            </a:xfrm>
          </p:grpSpPr>
          <p:sp>
            <p:nvSpPr>
              <p:cNvPr id="51251" name="Text Box 59"/>
              <p:cNvSpPr txBox="1">
                <a:spLocks noChangeArrowheads="1"/>
              </p:cNvSpPr>
              <p:nvPr/>
            </p:nvSpPr>
            <p:spPr bwMode="auto">
              <a:xfrm>
                <a:off x="1056" y="1536"/>
                <a:ext cx="241" cy="288"/>
              </a:xfrm>
              <a:prstGeom prst="rect">
                <a:avLst/>
              </a:prstGeom>
              <a:noFill/>
              <a:ln w="9525">
                <a:noFill/>
                <a:miter lim="800000"/>
                <a:headEnd/>
                <a:tailEnd/>
              </a:ln>
            </p:spPr>
            <p:txBody>
              <a:bodyPr wrap="none">
                <a:spAutoFit/>
              </a:bodyPr>
              <a:lstStyle/>
              <a:p>
                <a:pPr eaLnBrk="1" hangingPunct="1"/>
                <a:r>
                  <a:rPr lang="en-GB" sz="2400">
                    <a:latin typeface="Arial" pitchFamily="34" charset="0"/>
                    <a:cs typeface="Times New Roman" pitchFamily="18" charset="0"/>
                  </a:rPr>
                  <a:t>I</a:t>
                </a:r>
                <a:r>
                  <a:rPr lang="en-GB" sz="2400" baseline="-25000">
                    <a:latin typeface="Arial" pitchFamily="34" charset="0"/>
                    <a:cs typeface="Times New Roman" pitchFamily="18" charset="0"/>
                  </a:rPr>
                  <a:t>2</a:t>
                </a:r>
              </a:p>
            </p:txBody>
          </p:sp>
          <p:sp>
            <p:nvSpPr>
              <p:cNvPr id="51252" name="Oval 60"/>
              <p:cNvSpPr>
                <a:spLocks noChangeArrowheads="1"/>
              </p:cNvSpPr>
              <p:nvPr/>
            </p:nvSpPr>
            <p:spPr bwMode="auto">
              <a:xfrm>
                <a:off x="960" y="1488"/>
                <a:ext cx="384" cy="384"/>
              </a:xfrm>
              <a:prstGeom prst="ellipse">
                <a:avLst/>
              </a:prstGeom>
              <a:noFill/>
              <a:ln w="25400">
                <a:solidFill>
                  <a:schemeClr val="tx1"/>
                </a:solidFill>
                <a:round/>
                <a:headEnd/>
                <a:tailEnd/>
              </a:ln>
            </p:spPr>
            <p:txBody>
              <a:bodyPr wrap="none" anchor="ctr"/>
              <a:lstStyle/>
              <a:p>
                <a:endParaRPr lang="en-IN"/>
              </a:p>
            </p:txBody>
          </p:sp>
        </p:grpSp>
        <p:grpSp>
          <p:nvGrpSpPr>
            <p:cNvPr id="9" name="Group 61"/>
            <p:cNvGrpSpPr>
              <a:grpSpLocks/>
            </p:cNvGrpSpPr>
            <p:nvPr/>
          </p:nvGrpSpPr>
          <p:grpSpPr bwMode="auto">
            <a:xfrm>
              <a:off x="528" y="3216"/>
              <a:ext cx="384" cy="384"/>
              <a:chOff x="960" y="1488"/>
              <a:chExt cx="384" cy="384"/>
            </a:xfrm>
          </p:grpSpPr>
          <p:sp>
            <p:nvSpPr>
              <p:cNvPr id="51249" name="Text Box 62"/>
              <p:cNvSpPr txBox="1">
                <a:spLocks noChangeArrowheads="1"/>
              </p:cNvSpPr>
              <p:nvPr/>
            </p:nvSpPr>
            <p:spPr bwMode="auto">
              <a:xfrm>
                <a:off x="1056" y="1536"/>
                <a:ext cx="241" cy="288"/>
              </a:xfrm>
              <a:prstGeom prst="rect">
                <a:avLst/>
              </a:prstGeom>
              <a:noFill/>
              <a:ln w="9525">
                <a:noFill/>
                <a:miter lim="800000"/>
                <a:headEnd/>
                <a:tailEnd/>
              </a:ln>
            </p:spPr>
            <p:txBody>
              <a:bodyPr wrap="none">
                <a:spAutoFit/>
              </a:bodyPr>
              <a:lstStyle/>
              <a:p>
                <a:pPr eaLnBrk="1" hangingPunct="1"/>
                <a:r>
                  <a:rPr lang="en-GB" sz="2400">
                    <a:latin typeface="Arial" pitchFamily="34" charset="0"/>
                    <a:cs typeface="Times New Roman" pitchFamily="18" charset="0"/>
                  </a:rPr>
                  <a:t>I</a:t>
                </a:r>
                <a:r>
                  <a:rPr lang="en-GB" sz="2400" baseline="-25000">
                    <a:latin typeface="Arial" pitchFamily="34" charset="0"/>
                    <a:cs typeface="Times New Roman" pitchFamily="18" charset="0"/>
                  </a:rPr>
                  <a:t>3</a:t>
                </a:r>
              </a:p>
            </p:txBody>
          </p:sp>
          <p:sp>
            <p:nvSpPr>
              <p:cNvPr id="51250" name="Oval 63"/>
              <p:cNvSpPr>
                <a:spLocks noChangeArrowheads="1"/>
              </p:cNvSpPr>
              <p:nvPr/>
            </p:nvSpPr>
            <p:spPr bwMode="auto">
              <a:xfrm>
                <a:off x="960" y="1488"/>
                <a:ext cx="384" cy="384"/>
              </a:xfrm>
              <a:prstGeom prst="ellipse">
                <a:avLst/>
              </a:prstGeom>
              <a:noFill/>
              <a:ln w="25400">
                <a:solidFill>
                  <a:schemeClr val="tx1"/>
                </a:solidFill>
                <a:round/>
                <a:headEnd/>
                <a:tailEnd/>
              </a:ln>
            </p:spPr>
            <p:txBody>
              <a:bodyPr wrap="none" anchor="ctr"/>
              <a:lstStyle/>
              <a:p>
                <a:endParaRPr lang="en-IN"/>
              </a:p>
            </p:txBody>
          </p:sp>
        </p:grpSp>
        <p:grpSp>
          <p:nvGrpSpPr>
            <p:cNvPr id="10" name="Group 64"/>
            <p:cNvGrpSpPr>
              <a:grpSpLocks/>
            </p:cNvGrpSpPr>
            <p:nvPr/>
          </p:nvGrpSpPr>
          <p:grpSpPr bwMode="auto">
            <a:xfrm>
              <a:off x="528" y="1200"/>
              <a:ext cx="384" cy="384"/>
              <a:chOff x="960" y="1488"/>
              <a:chExt cx="384" cy="384"/>
            </a:xfrm>
          </p:grpSpPr>
          <p:sp>
            <p:nvSpPr>
              <p:cNvPr id="51247" name="Text Box 65"/>
              <p:cNvSpPr txBox="1">
                <a:spLocks noChangeArrowheads="1"/>
              </p:cNvSpPr>
              <p:nvPr/>
            </p:nvSpPr>
            <p:spPr bwMode="auto">
              <a:xfrm>
                <a:off x="1056" y="1536"/>
                <a:ext cx="241" cy="288"/>
              </a:xfrm>
              <a:prstGeom prst="rect">
                <a:avLst/>
              </a:prstGeom>
              <a:noFill/>
              <a:ln w="9525">
                <a:noFill/>
                <a:miter lim="800000"/>
                <a:headEnd/>
                <a:tailEnd/>
              </a:ln>
            </p:spPr>
            <p:txBody>
              <a:bodyPr wrap="none">
                <a:spAutoFit/>
              </a:bodyPr>
              <a:lstStyle/>
              <a:p>
                <a:pPr eaLnBrk="1" hangingPunct="1"/>
                <a:r>
                  <a:rPr lang="en-GB" sz="2400">
                    <a:latin typeface="Arial" pitchFamily="34" charset="0"/>
                    <a:cs typeface="Times New Roman" pitchFamily="18" charset="0"/>
                  </a:rPr>
                  <a:t>I</a:t>
                </a:r>
                <a:r>
                  <a:rPr lang="en-GB" sz="2400" baseline="-25000">
                    <a:latin typeface="Arial" pitchFamily="34" charset="0"/>
                    <a:cs typeface="Times New Roman" pitchFamily="18" charset="0"/>
                  </a:rPr>
                  <a:t>0</a:t>
                </a:r>
              </a:p>
            </p:txBody>
          </p:sp>
          <p:sp>
            <p:nvSpPr>
              <p:cNvPr id="51248" name="Oval 66"/>
              <p:cNvSpPr>
                <a:spLocks noChangeArrowheads="1"/>
              </p:cNvSpPr>
              <p:nvPr/>
            </p:nvSpPr>
            <p:spPr bwMode="auto">
              <a:xfrm>
                <a:off x="960" y="1488"/>
                <a:ext cx="384" cy="384"/>
              </a:xfrm>
              <a:prstGeom prst="ellipse">
                <a:avLst/>
              </a:prstGeom>
              <a:noFill/>
              <a:ln w="25400">
                <a:solidFill>
                  <a:schemeClr val="tx1"/>
                </a:solidFill>
                <a:round/>
                <a:headEnd/>
                <a:tailEnd/>
              </a:ln>
            </p:spPr>
            <p:txBody>
              <a:bodyPr wrap="none" anchor="ctr"/>
              <a:lstStyle/>
              <a:p>
                <a:endParaRPr lang="en-IN"/>
              </a:p>
            </p:txBody>
          </p:sp>
        </p:grpSp>
        <p:grpSp>
          <p:nvGrpSpPr>
            <p:cNvPr id="11" name="Group 67"/>
            <p:cNvGrpSpPr>
              <a:grpSpLocks/>
            </p:cNvGrpSpPr>
            <p:nvPr/>
          </p:nvGrpSpPr>
          <p:grpSpPr bwMode="auto">
            <a:xfrm>
              <a:off x="2256" y="1536"/>
              <a:ext cx="390" cy="384"/>
              <a:chOff x="960" y="1488"/>
              <a:chExt cx="390" cy="384"/>
            </a:xfrm>
          </p:grpSpPr>
          <p:sp>
            <p:nvSpPr>
              <p:cNvPr id="51245" name="Text Box 68"/>
              <p:cNvSpPr txBox="1">
                <a:spLocks noChangeArrowheads="1"/>
              </p:cNvSpPr>
              <p:nvPr/>
            </p:nvSpPr>
            <p:spPr bwMode="auto">
              <a:xfrm>
                <a:off x="1056" y="1536"/>
                <a:ext cx="294" cy="288"/>
              </a:xfrm>
              <a:prstGeom prst="rect">
                <a:avLst/>
              </a:prstGeom>
              <a:noFill/>
              <a:ln w="9525">
                <a:noFill/>
                <a:miter lim="800000"/>
                <a:headEnd/>
                <a:tailEnd/>
              </a:ln>
            </p:spPr>
            <p:txBody>
              <a:bodyPr wrap="none">
                <a:spAutoFit/>
              </a:bodyPr>
              <a:lstStyle/>
              <a:p>
                <a:pPr eaLnBrk="1" hangingPunct="1"/>
                <a:r>
                  <a:rPr lang="en-GB" sz="2400">
                    <a:latin typeface="Arial" pitchFamily="34" charset="0"/>
                    <a:cs typeface="Times New Roman" pitchFamily="18" charset="0"/>
                  </a:rPr>
                  <a:t>h</a:t>
                </a:r>
                <a:r>
                  <a:rPr lang="en-GB" sz="2400" baseline="-25000">
                    <a:latin typeface="Arial" pitchFamily="34" charset="0"/>
                    <a:cs typeface="Times New Roman" pitchFamily="18" charset="0"/>
                  </a:rPr>
                  <a:t>0</a:t>
                </a:r>
              </a:p>
            </p:txBody>
          </p:sp>
          <p:sp>
            <p:nvSpPr>
              <p:cNvPr id="51246" name="Oval 69"/>
              <p:cNvSpPr>
                <a:spLocks noChangeArrowheads="1"/>
              </p:cNvSpPr>
              <p:nvPr/>
            </p:nvSpPr>
            <p:spPr bwMode="auto">
              <a:xfrm>
                <a:off x="960" y="1488"/>
                <a:ext cx="384" cy="384"/>
              </a:xfrm>
              <a:prstGeom prst="ellipse">
                <a:avLst/>
              </a:prstGeom>
              <a:noFill/>
              <a:ln w="25400">
                <a:solidFill>
                  <a:schemeClr val="tx1"/>
                </a:solidFill>
                <a:round/>
                <a:headEnd/>
                <a:tailEnd/>
              </a:ln>
            </p:spPr>
            <p:txBody>
              <a:bodyPr wrap="none" anchor="ctr"/>
              <a:lstStyle/>
              <a:p>
                <a:endParaRPr lang="en-IN"/>
              </a:p>
            </p:txBody>
          </p:sp>
        </p:grpSp>
        <p:grpSp>
          <p:nvGrpSpPr>
            <p:cNvPr id="12" name="Group 70"/>
            <p:cNvGrpSpPr>
              <a:grpSpLocks/>
            </p:cNvGrpSpPr>
            <p:nvPr/>
          </p:nvGrpSpPr>
          <p:grpSpPr bwMode="auto">
            <a:xfrm>
              <a:off x="2262" y="2208"/>
              <a:ext cx="390" cy="384"/>
              <a:chOff x="960" y="1488"/>
              <a:chExt cx="390" cy="384"/>
            </a:xfrm>
          </p:grpSpPr>
          <p:sp>
            <p:nvSpPr>
              <p:cNvPr id="51243" name="Text Box 71"/>
              <p:cNvSpPr txBox="1">
                <a:spLocks noChangeArrowheads="1"/>
              </p:cNvSpPr>
              <p:nvPr/>
            </p:nvSpPr>
            <p:spPr bwMode="auto">
              <a:xfrm>
                <a:off x="1056" y="1536"/>
                <a:ext cx="294" cy="288"/>
              </a:xfrm>
              <a:prstGeom prst="rect">
                <a:avLst/>
              </a:prstGeom>
              <a:noFill/>
              <a:ln w="9525">
                <a:noFill/>
                <a:miter lim="800000"/>
                <a:headEnd/>
                <a:tailEnd/>
              </a:ln>
            </p:spPr>
            <p:txBody>
              <a:bodyPr wrap="none">
                <a:spAutoFit/>
              </a:bodyPr>
              <a:lstStyle/>
              <a:p>
                <a:pPr eaLnBrk="1" hangingPunct="1"/>
                <a:r>
                  <a:rPr lang="en-GB" sz="2400">
                    <a:latin typeface="Arial" pitchFamily="34" charset="0"/>
                    <a:cs typeface="Times New Roman" pitchFamily="18" charset="0"/>
                  </a:rPr>
                  <a:t>h</a:t>
                </a:r>
                <a:r>
                  <a:rPr lang="en-GB" sz="2400" baseline="-25000">
                    <a:latin typeface="Arial" pitchFamily="34" charset="0"/>
                    <a:cs typeface="Times New Roman" pitchFamily="18" charset="0"/>
                  </a:rPr>
                  <a:t>1</a:t>
                </a:r>
              </a:p>
            </p:txBody>
          </p:sp>
          <p:sp>
            <p:nvSpPr>
              <p:cNvPr id="51244" name="Oval 72"/>
              <p:cNvSpPr>
                <a:spLocks noChangeArrowheads="1"/>
              </p:cNvSpPr>
              <p:nvPr/>
            </p:nvSpPr>
            <p:spPr bwMode="auto">
              <a:xfrm>
                <a:off x="960" y="1488"/>
                <a:ext cx="384" cy="384"/>
              </a:xfrm>
              <a:prstGeom prst="ellipse">
                <a:avLst/>
              </a:prstGeom>
              <a:noFill/>
              <a:ln w="25400">
                <a:solidFill>
                  <a:schemeClr val="tx1"/>
                </a:solidFill>
                <a:round/>
                <a:headEnd/>
                <a:tailEnd/>
              </a:ln>
            </p:spPr>
            <p:txBody>
              <a:bodyPr wrap="none" anchor="ctr"/>
              <a:lstStyle/>
              <a:p>
                <a:endParaRPr lang="en-IN"/>
              </a:p>
            </p:txBody>
          </p:sp>
        </p:grpSp>
        <p:grpSp>
          <p:nvGrpSpPr>
            <p:cNvPr id="13" name="Group 73"/>
            <p:cNvGrpSpPr>
              <a:grpSpLocks/>
            </p:cNvGrpSpPr>
            <p:nvPr/>
          </p:nvGrpSpPr>
          <p:grpSpPr bwMode="auto">
            <a:xfrm>
              <a:off x="2256" y="2832"/>
              <a:ext cx="390" cy="384"/>
              <a:chOff x="960" y="1488"/>
              <a:chExt cx="390" cy="384"/>
            </a:xfrm>
          </p:grpSpPr>
          <p:sp>
            <p:nvSpPr>
              <p:cNvPr id="51241" name="Text Box 74"/>
              <p:cNvSpPr txBox="1">
                <a:spLocks noChangeArrowheads="1"/>
              </p:cNvSpPr>
              <p:nvPr/>
            </p:nvSpPr>
            <p:spPr bwMode="auto">
              <a:xfrm>
                <a:off x="1056" y="1536"/>
                <a:ext cx="294" cy="288"/>
              </a:xfrm>
              <a:prstGeom prst="rect">
                <a:avLst/>
              </a:prstGeom>
              <a:noFill/>
              <a:ln w="9525">
                <a:noFill/>
                <a:miter lim="800000"/>
                <a:headEnd/>
                <a:tailEnd/>
              </a:ln>
            </p:spPr>
            <p:txBody>
              <a:bodyPr wrap="none">
                <a:spAutoFit/>
              </a:bodyPr>
              <a:lstStyle/>
              <a:p>
                <a:pPr eaLnBrk="1" hangingPunct="1"/>
                <a:r>
                  <a:rPr lang="en-GB" sz="2400">
                    <a:latin typeface="Arial" pitchFamily="34" charset="0"/>
                    <a:cs typeface="Times New Roman" pitchFamily="18" charset="0"/>
                  </a:rPr>
                  <a:t>h</a:t>
                </a:r>
                <a:r>
                  <a:rPr lang="en-GB" sz="2400" baseline="-25000">
                    <a:latin typeface="Arial" pitchFamily="34" charset="0"/>
                    <a:cs typeface="Times New Roman" pitchFamily="18" charset="0"/>
                  </a:rPr>
                  <a:t>2</a:t>
                </a:r>
              </a:p>
            </p:txBody>
          </p:sp>
          <p:sp>
            <p:nvSpPr>
              <p:cNvPr id="51242" name="Oval 75"/>
              <p:cNvSpPr>
                <a:spLocks noChangeArrowheads="1"/>
              </p:cNvSpPr>
              <p:nvPr/>
            </p:nvSpPr>
            <p:spPr bwMode="auto">
              <a:xfrm>
                <a:off x="960" y="1488"/>
                <a:ext cx="384" cy="384"/>
              </a:xfrm>
              <a:prstGeom prst="ellipse">
                <a:avLst/>
              </a:prstGeom>
              <a:noFill/>
              <a:ln w="25400">
                <a:solidFill>
                  <a:schemeClr val="tx1"/>
                </a:solidFill>
                <a:round/>
                <a:headEnd/>
                <a:tailEnd/>
              </a:ln>
            </p:spPr>
            <p:txBody>
              <a:bodyPr wrap="none" anchor="ctr"/>
              <a:lstStyle/>
              <a:p>
                <a:endParaRPr lang="en-IN"/>
              </a:p>
            </p:txBody>
          </p:sp>
        </p:grpSp>
        <p:grpSp>
          <p:nvGrpSpPr>
            <p:cNvPr id="14" name="Group 76"/>
            <p:cNvGrpSpPr>
              <a:grpSpLocks/>
            </p:cNvGrpSpPr>
            <p:nvPr/>
          </p:nvGrpSpPr>
          <p:grpSpPr bwMode="auto">
            <a:xfrm>
              <a:off x="3504" y="1824"/>
              <a:ext cx="390" cy="384"/>
              <a:chOff x="960" y="1488"/>
              <a:chExt cx="390" cy="384"/>
            </a:xfrm>
          </p:grpSpPr>
          <p:sp>
            <p:nvSpPr>
              <p:cNvPr id="51239" name="Text Box 77"/>
              <p:cNvSpPr txBox="1">
                <a:spLocks noChangeArrowheads="1"/>
              </p:cNvSpPr>
              <p:nvPr/>
            </p:nvSpPr>
            <p:spPr bwMode="auto">
              <a:xfrm>
                <a:off x="1056" y="1536"/>
                <a:ext cx="294" cy="288"/>
              </a:xfrm>
              <a:prstGeom prst="rect">
                <a:avLst/>
              </a:prstGeom>
              <a:noFill/>
              <a:ln w="9525">
                <a:noFill/>
                <a:miter lim="800000"/>
                <a:headEnd/>
                <a:tailEnd/>
              </a:ln>
            </p:spPr>
            <p:txBody>
              <a:bodyPr wrap="none">
                <a:spAutoFit/>
              </a:bodyPr>
              <a:lstStyle/>
              <a:p>
                <a:pPr eaLnBrk="1" hangingPunct="1"/>
                <a:r>
                  <a:rPr lang="en-GB" sz="2400">
                    <a:latin typeface="Arial" pitchFamily="34" charset="0"/>
                    <a:cs typeface="Times New Roman" pitchFamily="18" charset="0"/>
                  </a:rPr>
                  <a:t>o</a:t>
                </a:r>
                <a:r>
                  <a:rPr lang="en-GB" sz="2400" baseline="-25000">
                    <a:latin typeface="Arial" pitchFamily="34" charset="0"/>
                    <a:cs typeface="Times New Roman" pitchFamily="18" charset="0"/>
                  </a:rPr>
                  <a:t>0</a:t>
                </a:r>
              </a:p>
            </p:txBody>
          </p:sp>
          <p:sp>
            <p:nvSpPr>
              <p:cNvPr id="51240" name="Oval 78"/>
              <p:cNvSpPr>
                <a:spLocks noChangeArrowheads="1"/>
              </p:cNvSpPr>
              <p:nvPr/>
            </p:nvSpPr>
            <p:spPr bwMode="auto">
              <a:xfrm>
                <a:off x="960" y="1488"/>
                <a:ext cx="384" cy="384"/>
              </a:xfrm>
              <a:prstGeom prst="ellipse">
                <a:avLst/>
              </a:prstGeom>
              <a:noFill/>
              <a:ln w="25400">
                <a:solidFill>
                  <a:schemeClr val="tx1"/>
                </a:solidFill>
                <a:round/>
                <a:headEnd/>
                <a:tailEnd/>
              </a:ln>
            </p:spPr>
            <p:txBody>
              <a:bodyPr wrap="none" anchor="ctr"/>
              <a:lstStyle/>
              <a:p>
                <a:endParaRPr lang="en-IN"/>
              </a:p>
            </p:txBody>
          </p:sp>
        </p:grpSp>
        <p:grpSp>
          <p:nvGrpSpPr>
            <p:cNvPr id="15" name="Group 79"/>
            <p:cNvGrpSpPr>
              <a:grpSpLocks/>
            </p:cNvGrpSpPr>
            <p:nvPr/>
          </p:nvGrpSpPr>
          <p:grpSpPr bwMode="auto">
            <a:xfrm>
              <a:off x="3504" y="2496"/>
              <a:ext cx="390" cy="384"/>
              <a:chOff x="960" y="1488"/>
              <a:chExt cx="390" cy="384"/>
            </a:xfrm>
          </p:grpSpPr>
          <p:sp>
            <p:nvSpPr>
              <p:cNvPr id="51237" name="Text Box 80"/>
              <p:cNvSpPr txBox="1">
                <a:spLocks noChangeArrowheads="1"/>
              </p:cNvSpPr>
              <p:nvPr/>
            </p:nvSpPr>
            <p:spPr bwMode="auto">
              <a:xfrm>
                <a:off x="1056" y="1536"/>
                <a:ext cx="294" cy="288"/>
              </a:xfrm>
              <a:prstGeom prst="rect">
                <a:avLst/>
              </a:prstGeom>
              <a:noFill/>
              <a:ln w="9525">
                <a:noFill/>
                <a:miter lim="800000"/>
                <a:headEnd/>
                <a:tailEnd/>
              </a:ln>
            </p:spPr>
            <p:txBody>
              <a:bodyPr wrap="none">
                <a:spAutoFit/>
              </a:bodyPr>
              <a:lstStyle/>
              <a:p>
                <a:pPr eaLnBrk="1" hangingPunct="1"/>
                <a:r>
                  <a:rPr lang="en-GB" sz="2400">
                    <a:latin typeface="Arial" pitchFamily="34" charset="0"/>
                    <a:cs typeface="Times New Roman" pitchFamily="18" charset="0"/>
                  </a:rPr>
                  <a:t>o</a:t>
                </a:r>
                <a:r>
                  <a:rPr lang="en-GB" sz="2400" baseline="-25000">
                    <a:latin typeface="Arial" pitchFamily="34" charset="0"/>
                    <a:cs typeface="Times New Roman" pitchFamily="18" charset="0"/>
                  </a:rPr>
                  <a:t>1</a:t>
                </a:r>
              </a:p>
            </p:txBody>
          </p:sp>
          <p:sp>
            <p:nvSpPr>
              <p:cNvPr id="51238" name="Oval 81"/>
              <p:cNvSpPr>
                <a:spLocks noChangeArrowheads="1"/>
              </p:cNvSpPr>
              <p:nvPr/>
            </p:nvSpPr>
            <p:spPr bwMode="auto">
              <a:xfrm>
                <a:off x="960" y="1488"/>
                <a:ext cx="384" cy="384"/>
              </a:xfrm>
              <a:prstGeom prst="ellipse">
                <a:avLst/>
              </a:prstGeom>
              <a:noFill/>
              <a:ln w="25400">
                <a:solidFill>
                  <a:schemeClr val="tx1"/>
                </a:solidFill>
                <a:round/>
                <a:headEnd/>
                <a:tailEnd/>
              </a:ln>
            </p:spPr>
            <p:txBody>
              <a:bodyPr wrap="none" anchor="ctr"/>
              <a:lstStyle/>
              <a:p>
                <a:endParaRPr lang="en-IN"/>
              </a:p>
            </p:txBody>
          </p:sp>
        </p:grpSp>
        <p:cxnSp>
          <p:nvCxnSpPr>
            <p:cNvPr id="51217" name="AutoShape 82"/>
            <p:cNvCxnSpPr>
              <a:cxnSpLocks noChangeShapeType="1"/>
              <a:stCxn id="51248" idx="6"/>
              <a:endCxn id="51246" idx="2"/>
            </p:cNvCxnSpPr>
            <p:nvPr/>
          </p:nvCxnSpPr>
          <p:spPr bwMode="auto">
            <a:xfrm>
              <a:off x="920" y="1392"/>
              <a:ext cx="1328" cy="336"/>
            </a:xfrm>
            <a:prstGeom prst="straightConnector1">
              <a:avLst/>
            </a:prstGeom>
            <a:noFill/>
            <a:ln w="9525">
              <a:solidFill>
                <a:schemeClr val="tx1"/>
              </a:solidFill>
              <a:round/>
              <a:headEnd/>
              <a:tailEnd type="triangle" w="med" len="med"/>
            </a:ln>
          </p:spPr>
        </p:cxnSp>
        <p:cxnSp>
          <p:nvCxnSpPr>
            <p:cNvPr id="51218" name="AutoShape 83"/>
            <p:cNvCxnSpPr>
              <a:cxnSpLocks noChangeShapeType="1"/>
              <a:stCxn id="51248" idx="6"/>
              <a:endCxn id="51244" idx="1"/>
            </p:cNvCxnSpPr>
            <p:nvPr/>
          </p:nvCxnSpPr>
          <p:spPr bwMode="auto">
            <a:xfrm>
              <a:off x="920" y="1392"/>
              <a:ext cx="1398" cy="864"/>
            </a:xfrm>
            <a:prstGeom prst="straightConnector1">
              <a:avLst/>
            </a:prstGeom>
            <a:noFill/>
            <a:ln w="9525">
              <a:solidFill>
                <a:schemeClr val="tx1"/>
              </a:solidFill>
              <a:round/>
              <a:headEnd/>
              <a:tailEnd type="triangle" w="med" len="med"/>
            </a:ln>
          </p:spPr>
        </p:cxnSp>
        <p:cxnSp>
          <p:nvCxnSpPr>
            <p:cNvPr id="51219" name="AutoShape 84"/>
            <p:cNvCxnSpPr>
              <a:cxnSpLocks noChangeShapeType="1"/>
              <a:stCxn id="51248" idx="6"/>
              <a:endCxn id="51242" idx="1"/>
            </p:cNvCxnSpPr>
            <p:nvPr/>
          </p:nvCxnSpPr>
          <p:spPr bwMode="auto">
            <a:xfrm>
              <a:off x="920" y="1392"/>
              <a:ext cx="1392" cy="1488"/>
            </a:xfrm>
            <a:prstGeom prst="straightConnector1">
              <a:avLst/>
            </a:prstGeom>
            <a:noFill/>
            <a:ln w="9525">
              <a:solidFill>
                <a:schemeClr val="tx1"/>
              </a:solidFill>
              <a:round/>
              <a:headEnd/>
              <a:tailEnd type="triangle" w="med" len="med"/>
            </a:ln>
          </p:spPr>
        </p:cxnSp>
        <p:cxnSp>
          <p:nvCxnSpPr>
            <p:cNvPr id="51220" name="AutoShape 85"/>
            <p:cNvCxnSpPr>
              <a:cxnSpLocks noChangeShapeType="1"/>
              <a:stCxn id="51254" idx="6"/>
              <a:endCxn id="51246" idx="2"/>
            </p:cNvCxnSpPr>
            <p:nvPr/>
          </p:nvCxnSpPr>
          <p:spPr bwMode="auto">
            <a:xfrm flipV="1">
              <a:off x="920" y="1728"/>
              <a:ext cx="1328" cy="336"/>
            </a:xfrm>
            <a:prstGeom prst="straightConnector1">
              <a:avLst/>
            </a:prstGeom>
            <a:noFill/>
            <a:ln w="9525">
              <a:solidFill>
                <a:schemeClr val="tx1"/>
              </a:solidFill>
              <a:round/>
              <a:headEnd/>
              <a:tailEnd type="triangle" w="med" len="med"/>
            </a:ln>
          </p:spPr>
        </p:cxnSp>
        <p:cxnSp>
          <p:nvCxnSpPr>
            <p:cNvPr id="51221" name="AutoShape 86"/>
            <p:cNvCxnSpPr>
              <a:cxnSpLocks noChangeShapeType="1"/>
              <a:stCxn id="51252" idx="6"/>
              <a:endCxn id="51242" idx="2"/>
            </p:cNvCxnSpPr>
            <p:nvPr/>
          </p:nvCxnSpPr>
          <p:spPr bwMode="auto">
            <a:xfrm>
              <a:off x="920" y="2736"/>
              <a:ext cx="1328" cy="288"/>
            </a:xfrm>
            <a:prstGeom prst="straightConnector1">
              <a:avLst/>
            </a:prstGeom>
            <a:noFill/>
            <a:ln w="9525">
              <a:solidFill>
                <a:schemeClr val="tx1"/>
              </a:solidFill>
              <a:round/>
              <a:headEnd/>
              <a:tailEnd type="triangle" w="med" len="med"/>
            </a:ln>
          </p:spPr>
        </p:cxnSp>
        <p:cxnSp>
          <p:nvCxnSpPr>
            <p:cNvPr id="51222" name="AutoShape 87"/>
            <p:cNvCxnSpPr>
              <a:cxnSpLocks noChangeShapeType="1"/>
              <a:stCxn id="51252" idx="6"/>
              <a:endCxn id="51244" idx="2"/>
            </p:cNvCxnSpPr>
            <p:nvPr/>
          </p:nvCxnSpPr>
          <p:spPr bwMode="auto">
            <a:xfrm flipV="1">
              <a:off x="920" y="2400"/>
              <a:ext cx="1334" cy="336"/>
            </a:xfrm>
            <a:prstGeom prst="straightConnector1">
              <a:avLst/>
            </a:prstGeom>
            <a:noFill/>
            <a:ln w="9525">
              <a:solidFill>
                <a:schemeClr val="tx1"/>
              </a:solidFill>
              <a:round/>
              <a:headEnd/>
              <a:tailEnd type="triangle" w="med" len="med"/>
            </a:ln>
          </p:spPr>
        </p:cxnSp>
        <p:cxnSp>
          <p:nvCxnSpPr>
            <p:cNvPr id="51223" name="AutoShape 88"/>
            <p:cNvCxnSpPr>
              <a:cxnSpLocks noChangeShapeType="1"/>
              <a:stCxn id="51254" idx="6"/>
              <a:endCxn id="51242" idx="2"/>
            </p:cNvCxnSpPr>
            <p:nvPr/>
          </p:nvCxnSpPr>
          <p:spPr bwMode="auto">
            <a:xfrm>
              <a:off x="920" y="2064"/>
              <a:ext cx="1328" cy="960"/>
            </a:xfrm>
            <a:prstGeom prst="straightConnector1">
              <a:avLst/>
            </a:prstGeom>
            <a:noFill/>
            <a:ln w="9525">
              <a:solidFill>
                <a:schemeClr val="tx1"/>
              </a:solidFill>
              <a:round/>
              <a:headEnd/>
              <a:tailEnd type="triangle" w="med" len="med"/>
            </a:ln>
          </p:spPr>
        </p:cxnSp>
        <p:cxnSp>
          <p:nvCxnSpPr>
            <p:cNvPr id="51224" name="AutoShape 89"/>
            <p:cNvCxnSpPr>
              <a:cxnSpLocks noChangeShapeType="1"/>
              <a:stCxn id="51252" idx="6"/>
              <a:endCxn id="51246" idx="3"/>
            </p:cNvCxnSpPr>
            <p:nvPr/>
          </p:nvCxnSpPr>
          <p:spPr bwMode="auto">
            <a:xfrm flipV="1">
              <a:off x="920" y="1872"/>
              <a:ext cx="1392" cy="864"/>
            </a:xfrm>
            <a:prstGeom prst="straightConnector1">
              <a:avLst/>
            </a:prstGeom>
            <a:noFill/>
            <a:ln w="9525">
              <a:solidFill>
                <a:schemeClr val="tx1"/>
              </a:solidFill>
              <a:round/>
              <a:headEnd/>
              <a:tailEnd type="triangle" w="med" len="med"/>
            </a:ln>
          </p:spPr>
        </p:cxnSp>
        <p:cxnSp>
          <p:nvCxnSpPr>
            <p:cNvPr id="51225" name="AutoShape 90"/>
            <p:cNvCxnSpPr>
              <a:cxnSpLocks noChangeShapeType="1"/>
              <a:stCxn id="51254" idx="6"/>
              <a:endCxn id="51244" idx="2"/>
            </p:cNvCxnSpPr>
            <p:nvPr/>
          </p:nvCxnSpPr>
          <p:spPr bwMode="auto">
            <a:xfrm>
              <a:off x="920" y="2064"/>
              <a:ext cx="1334" cy="336"/>
            </a:xfrm>
            <a:prstGeom prst="straightConnector1">
              <a:avLst/>
            </a:prstGeom>
            <a:noFill/>
            <a:ln w="9525">
              <a:solidFill>
                <a:schemeClr val="tx1"/>
              </a:solidFill>
              <a:round/>
              <a:headEnd/>
              <a:tailEnd type="triangle" w="med" len="med"/>
            </a:ln>
          </p:spPr>
        </p:cxnSp>
        <p:cxnSp>
          <p:nvCxnSpPr>
            <p:cNvPr id="51226" name="AutoShape 91"/>
            <p:cNvCxnSpPr>
              <a:cxnSpLocks noChangeShapeType="1"/>
              <a:stCxn id="51250" idx="6"/>
              <a:endCxn id="51246" idx="3"/>
            </p:cNvCxnSpPr>
            <p:nvPr/>
          </p:nvCxnSpPr>
          <p:spPr bwMode="auto">
            <a:xfrm flipV="1">
              <a:off x="920" y="1872"/>
              <a:ext cx="1392" cy="1536"/>
            </a:xfrm>
            <a:prstGeom prst="straightConnector1">
              <a:avLst/>
            </a:prstGeom>
            <a:noFill/>
            <a:ln w="9525">
              <a:solidFill>
                <a:schemeClr val="tx1"/>
              </a:solidFill>
              <a:round/>
              <a:headEnd/>
              <a:tailEnd type="triangle" w="med" len="med"/>
            </a:ln>
          </p:spPr>
        </p:cxnSp>
        <p:cxnSp>
          <p:nvCxnSpPr>
            <p:cNvPr id="51227" name="AutoShape 92"/>
            <p:cNvCxnSpPr>
              <a:cxnSpLocks noChangeShapeType="1"/>
              <a:stCxn id="51250" idx="6"/>
              <a:endCxn id="51244" idx="3"/>
            </p:cNvCxnSpPr>
            <p:nvPr/>
          </p:nvCxnSpPr>
          <p:spPr bwMode="auto">
            <a:xfrm flipV="1">
              <a:off x="920" y="2544"/>
              <a:ext cx="1398" cy="864"/>
            </a:xfrm>
            <a:prstGeom prst="straightConnector1">
              <a:avLst/>
            </a:prstGeom>
            <a:noFill/>
            <a:ln w="9525">
              <a:solidFill>
                <a:schemeClr val="tx1"/>
              </a:solidFill>
              <a:round/>
              <a:headEnd/>
              <a:tailEnd type="triangle" w="med" len="med"/>
            </a:ln>
          </p:spPr>
        </p:cxnSp>
        <p:cxnSp>
          <p:nvCxnSpPr>
            <p:cNvPr id="51228" name="AutoShape 93"/>
            <p:cNvCxnSpPr>
              <a:cxnSpLocks noChangeShapeType="1"/>
              <a:stCxn id="51250" idx="6"/>
              <a:endCxn id="51242" idx="3"/>
            </p:cNvCxnSpPr>
            <p:nvPr/>
          </p:nvCxnSpPr>
          <p:spPr bwMode="auto">
            <a:xfrm flipV="1">
              <a:off x="920" y="3168"/>
              <a:ext cx="1392" cy="240"/>
            </a:xfrm>
            <a:prstGeom prst="straightConnector1">
              <a:avLst/>
            </a:prstGeom>
            <a:noFill/>
            <a:ln w="9525">
              <a:solidFill>
                <a:schemeClr val="tx1"/>
              </a:solidFill>
              <a:round/>
              <a:headEnd/>
              <a:tailEnd type="triangle" w="med" len="med"/>
            </a:ln>
          </p:spPr>
        </p:cxnSp>
        <p:cxnSp>
          <p:nvCxnSpPr>
            <p:cNvPr id="51229" name="AutoShape 94"/>
            <p:cNvCxnSpPr>
              <a:cxnSpLocks noChangeShapeType="1"/>
              <a:stCxn id="51246" idx="6"/>
              <a:endCxn id="51240" idx="1"/>
            </p:cNvCxnSpPr>
            <p:nvPr/>
          </p:nvCxnSpPr>
          <p:spPr bwMode="auto">
            <a:xfrm>
              <a:off x="2648" y="1728"/>
              <a:ext cx="912" cy="144"/>
            </a:xfrm>
            <a:prstGeom prst="straightConnector1">
              <a:avLst/>
            </a:prstGeom>
            <a:noFill/>
            <a:ln w="9525">
              <a:solidFill>
                <a:schemeClr val="tx1"/>
              </a:solidFill>
              <a:round/>
              <a:headEnd/>
              <a:tailEnd type="triangle" w="med" len="med"/>
            </a:ln>
          </p:spPr>
        </p:cxnSp>
        <p:cxnSp>
          <p:nvCxnSpPr>
            <p:cNvPr id="51230" name="AutoShape 95"/>
            <p:cNvCxnSpPr>
              <a:cxnSpLocks noChangeShapeType="1"/>
              <a:stCxn id="51246" idx="6"/>
              <a:endCxn id="51238" idx="2"/>
            </p:cNvCxnSpPr>
            <p:nvPr/>
          </p:nvCxnSpPr>
          <p:spPr bwMode="auto">
            <a:xfrm>
              <a:off x="2648" y="1728"/>
              <a:ext cx="848" cy="960"/>
            </a:xfrm>
            <a:prstGeom prst="straightConnector1">
              <a:avLst/>
            </a:prstGeom>
            <a:noFill/>
            <a:ln w="9525">
              <a:solidFill>
                <a:schemeClr val="tx1"/>
              </a:solidFill>
              <a:round/>
              <a:headEnd/>
              <a:tailEnd type="triangle" w="med" len="med"/>
            </a:ln>
          </p:spPr>
        </p:cxnSp>
        <p:cxnSp>
          <p:nvCxnSpPr>
            <p:cNvPr id="51231" name="AutoShape 96"/>
            <p:cNvCxnSpPr>
              <a:cxnSpLocks noChangeShapeType="1"/>
              <a:stCxn id="51244" idx="6"/>
              <a:endCxn id="51240" idx="2"/>
            </p:cNvCxnSpPr>
            <p:nvPr/>
          </p:nvCxnSpPr>
          <p:spPr bwMode="auto">
            <a:xfrm flipV="1">
              <a:off x="2654" y="2016"/>
              <a:ext cx="842" cy="384"/>
            </a:xfrm>
            <a:prstGeom prst="straightConnector1">
              <a:avLst/>
            </a:prstGeom>
            <a:noFill/>
            <a:ln w="9525">
              <a:solidFill>
                <a:schemeClr val="tx1"/>
              </a:solidFill>
              <a:round/>
              <a:headEnd/>
              <a:tailEnd type="triangle" w="med" len="med"/>
            </a:ln>
          </p:spPr>
        </p:cxnSp>
        <p:cxnSp>
          <p:nvCxnSpPr>
            <p:cNvPr id="51232" name="AutoShape 97"/>
            <p:cNvCxnSpPr>
              <a:cxnSpLocks noChangeShapeType="1"/>
              <a:stCxn id="51244" idx="6"/>
              <a:endCxn id="51238" idx="2"/>
            </p:cNvCxnSpPr>
            <p:nvPr/>
          </p:nvCxnSpPr>
          <p:spPr bwMode="auto">
            <a:xfrm>
              <a:off x="2654" y="2400"/>
              <a:ext cx="842" cy="288"/>
            </a:xfrm>
            <a:prstGeom prst="straightConnector1">
              <a:avLst/>
            </a:prstGeom>
            <a:noFill/>
            <a:ln w="9525">
              <a:solidFill>
                <a:schemeClr val="tx1"/>
              </a:solidFill>
              <a:round/>
              <a:headEnd/>
              <a:tailEnd type="triangle" w="med" len="med"/>
            </a:ln>
          </p:spPr>
        </p:cxnSp>
        <p:cxnSp>
          <p:nvCxnSpPr>
            <p:cNvPr id="51233" name="AutoShape 98"/>
            <p:cNvCxnSpPr>
              <a:cxnSpLocks noChangeShapeType="1"/>
              <a:stCxn id="51242" idx="6"/>
              <a:endCxn id="51238" idx="2"/>
            </p:cNvCxnSpPr>
            <p:nvPr/>
          </p:nvCxnSpPr>
          <p:spPr bwMode="auto">
            <a:xfrm flipV="1">
              <a:off x="2648" y="2688"/>
              <a:ext cx="848" cy="336"/>
            </a:xfrm>
            <a:prstGeom prst="straightConnector1">
              <a:avLst/>
            </a:prstGeom>
            <a:noFill/>
            <a:ln w="9525">
              <a:solidFill>
                <a:schemeClr val="tx1"/>
              </a:solidFill>
              <a:round/>
              <a:headEnd/>
              <a:tailEnd type="triangle" w="med" len="med"/>
            </a:ln>
          </p:spPr>
        </p:cxnSp>
        <p:cxnSp>
          <p:nvCxnSpPr>
            <p:cNvPr id="51234" name="AutoShape 99"/>
            <p:cNvCxnSpPr>
              <a:cxnSpLocks noChangeShapeType="1"/>
              <a:stCxn id="51242" idx="6"/>
              <a:endCxn id="51240" idx="3"/>
            </p:cNvCxnSpPr>
            <p:nvPr/>
          </p:nvCxnSpPr>
          <p:spPr bwMode="auto">
            <a:xfrm flipV="1">
              <a:off x="2648" y="2160"/>
              <a:ext cx="912" cy="864"/>
            </a:xfrm>
            <a:prstGeom prst="straightConnector1">
              <a:avLst/>
            </a:prstGeom>
            <a:noFill/>
            <a:ln w="9525">
              <a:solidFill>
                <a:schemeClr val="tx1"/>
              </a:solidFill>
              <a:round/>
              <a:headEnd/>
              <a:tailEnd type="triangle" w="med" len="med"/>
            </a:ln>
          </p:spPr>
        </p:cxnSp>
        <p:sp>
          <p:nvSpPr>
            <p:cNvPr id="51235" name="Line 100"/>
            <p:cNvSpPr>
              <a:spLocks noChangeShapeType="1"/>
            </p:cNvSpPr>
            <p:nvPr/>
          </p:nvSpPr>
          <p:spPr bwMode="auto">
            <a:xfrm>
              <a:off x="3894" y="2016"/>
              <a:ext cx="864" cy="0"/>
            </a:xfrm>
            <a:prstGeom prst="line">
              <a:avLst/>
            </a:prstGeom>
            <a:noFill/>
            <a:ln w="9525">
              <a:solidFill>
                <a:schemeClr val="tx1"/>
              </a:solidFill>
              <a:round/>
              <a:headEnd/>
              <a:tailEnd type="triangle" w="med" len="med"/>
            </a:ln>
          </p:spPr>
          <p:txBody>
            <a:bodyPr/>
            <a:lstStyle/>
            <a:p>
              <a:endParaRPr lang="en-US"/>
            </a:p>
          </p:txBody>
        </p:sp>
        <p:sp>
          <p:nvSpPr>
            <p:cNvPr id="51236" name="Line 101"/>
            <p:cNvSpPr>
              <a:spLocks noChangeShapeType="1"/>
            </p:cNvSpPr>
            <p:nvPr/>
          </p:nvSpPr>
          <p:spPr bwMode="auto">
            <a:xfrm>
              <a:off x="3894" y="2688"/>
              <a:ext cx="864" cy="0"/>
            </a:xfrm>
            <a:prstGeom prst="line">
              <a:avLst/>
            </a:prstGeom>
            <a:noFill/>
            <a:ln w="9525">
              <a:solidFill>
                <a:schemeClr val="tx1"/>
              </a:solidFill>
              <a:round/>
              <a:headEnd/>
              <a:tailEnd type="triangle" w="med" len="med"/>
            </a:ln>
          </p:spPr>
          <p:txBody>
            <a:bodyPr/>
            <a:lstStyle/>
            <a:p>
              <a:endParaRPr lang="en-US"/>
            </a:p>
          </p:txBody>
        </p:sp>
      </p:grpSp>
      <p:sp>
        <p:nvSpPr>
          <p:cNvPr id="51205" name="Text Box 102"/>
          <p:cNvSpPr txBox="1">
            <a:spLocks noChangeArrowheads="1"/>
          </p:cNvSpPr>
          <p:nvPr/>
        </p:nvSpPr>
        <p:spPr bwMode="auto">
          <a:xfrm>
            <a:off x="947738" y="5872163"/>
            <a:ext cx="1524000" cy="366712"/>
          </a:xfrm>
          <a:prstGeom prst="rect">
            <a:avLst/>
          </a:prstGeom>
          <a:noFill/>
          <a:ln w="9525">
            <a:noFill/>
            <a:miter lim="800000"/>
            <a:headEnd/>
            <a:tailEnd/>
          </a:ln>
        </p:spPr>
        <p:txBody>
          <a:bodyPr>
            <a:spAutoFit/>
          </a:bodyPr>
          <a:lstStyle/>
          <a:p>
            <a:pPr>
              <a:spcBef>
                <a:spcPct val="50000"/>
              </a:spcBef>
            </a:pPr>
            <a:r>
              <a:rPr lang="en-US" b="1"/>
              <a:t>Inputs</a:t>
            </a:r>
          </a:p>
        </p:txBody>
      </p:sp>
      <p:sp>
        <p:nvSpPr>
          <p:cNvPr id="51206" name="Text Box 103"/>
          <p:cNvSpPr txBox="1">
            <a:spLocks noChangeArrowheads="1"/>
          </p:cNvSpPr>
          <p:nvPr/>
        </p:nvSpPr>
        <p:spPr bwMode="auto">
          <a:xfrm>
            <a:off x="3505200" y="5334000"/>
            <a:ext cx="1524000" cy="366713"/>
          </a:xfrm>
          <a:prstGeom prst="rect">
            <a:avLst/>
          </a:prstGeom>
          <a:noFill/>
          <a:ln w="9525">
            <a:noFill/>
            <a:miter lim="800000"/>
            <a:headEnd/>
            <a:tailEnd/>
          </a:ln>
        </p:spPr>
        <p:txBody>
          <a:bodyPr>
            <a:spAutoFit/>
          </a:bodyPr>
          <a:lstStyle/>
          <a:p>
            <a:pPr>
              <a:spcBef>
                <a:spcPct val="50000"/>
              </a:spcBef>
            </a:pPr>
            <a:r>
              <a:rPr lang="en-US" b="1"/>
              <a:t>Hiddens</a:t>
            </a:r>
          </a:p>
        </p:txBody>
      </p:sp>
      <p:sp>
        <p:nvSpPr>
          <p:cNvPr id="51207" name="Text Box 104"/>
          <p:cNvSpPr txBox="1">
            <a:spLocks noChangeArrowheads="1"/>
          </p:cNvSpPr>
          <p:nvPr/>
        </p:nvSpPr>
        <p:spPr bwMode="auto">
          <a:xfrm>
            <a:off x="5715000" y="4814888"/>
            <a:ext cx="1524000" cy="366712"/>
          </a:xfrm>
          <a:prstGeom prst="rect">
            <a:avLst/>
          </a:prstGeom>
          <a:noFill/>
          <a:ln w="9525">
            <a:noFill/>
            <a:miter lim="800000"/>
            <a:headEnd/>
            <a:tailEnd/>
          </a:ln>
        </p:spPr>
        <p:txBody>
          <a:bodyPr>
            <a:spAutoFit/>
          </a:bodyPr>
          <a:lstStyle/>
          <a:p>
            <a:pPr>
              <a:spcBef>
                <a:spcPct val="50000"/>
              </a:spcBef>
            </a:pPr>
            <a:r>
              <a:rPr lang="en-US" b="1"/>
              <a:t>Outputs</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Text Box 4"/>
          <p:cNvSpPr txBox="1">
            <a:spLocks noChangeArrowheads="1"/>
          </p:cNvSpPr>
          <p:nvPr/>
        </p:nvSpPr>
        <p:spPr bwMode="auto">
          <a:xfrm>
            <a:off x="76200" y="76200"/>
            <a:ext cx="8229600" cy="492125"/>
          </a:xfrm>
          <a:prstGeom prst="rect">
            <a:avLst/>
          </a:prstGeom>
          <a:noFill/>
          <a:ln w="9525">
            <a:noFill/>
            <a:miter lim="800000"/>
            <a:headEnd/>
            <a:tailEnd/>
          </a:ln>
        </p:spPr>
        <p:txBody>
          <a:bodyPr>
            <a:spAutoFit/>
          </a:bodyPr>
          <a:lstStyle/>
          <a:p>
            <a:pPr eaLnBrk="1" hangingPunct="1">
              <a:spcBef>
                <a:spcPct val="50000"/>
              </a:spcBef>
              <a:defRPr/>
            </a:pPr>
            <a:r>
              <a:rPr lang="en-US" sz="2600" b="1" dirty="0">
                <a:solidFill>
                  <a:srgbClr val="C00000"/>
                </a:solidFill>
                <a:latin typeface="Tahoma" pitchFamily="34" charset="0"/>
                <a:ea typeface="+mj-ea"/>
                <a:cs typeface="Tahoma" pitchFamily="34" charset="0"/>
              </a:rPr>
              <a:t>EXAMPLE OF KSOFM</a:t>
            </a:r>
          </a:p>
        </p:txBody>
      </p:sp>
      <p:pic>
        <p:nvPicPr>
          <p:cNvPr id="37891" name="Picture 2"/>
          <p:cNvPicPr>
            <a:picLocks noChangeAspect="1" noChangeArrowheads="1"/>
          </p:cNvPicPr>
          <p:nvPr/>
        </p:nvPicPr>
        <p:blipFill>
          <a:blip r:embed="rId2"/>
          <a:srcRect/>
          <a:stretch>
            <a:fillRect/>
          </a:stretch>
        </p:blipFill>
        <p:spPr bwMode="auto">
          <a:xfrm>
            <a:off x="0" y="914400"/>
            <a:ext cx="8972550" cy="3962400"/>
          </a:xfrm>
          <a:prstGeom prst="rect">
            <a:avLst/>
          </a:prstGeom>
          <a:noFill/>
          <a:ln w="9525">
            <a:noFill/>
            <a:miter lim="800000"/>
            <a:headEnd/>
            <a:tailEnd/>
          </a:ln>
        </p:spPr>
      </p:pic>
      <p:pic>
        <p:nvPicPr>
          <p:cNvPr id="37892" name="Picture 3"/>
          <p:cNvPicPr>
            <a:picLocks noChangeAspect="1" noChangeArrowheads="1"/>
          </p:cNvPicPr>
          <p:nvPr/>
        </p:nvPicPr>
        <p:blipFill>
          <a:blip r:embed="rId3"/>
          <a:srcRect/>
          <a:stretch>
            <a:fillRect/>
          </a:stretch>
        </p:blipFill>
        <p:spPr bwMode="auto">
          <a:xfrm>
            <a:off x="0" y="4953000"/>
            <a:ext cx="8716963" cy="762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a:srcRect/>
          <a:stretch>
            <a:fillRect/>
          </a:stretch>
        </p:blipFill>
        <p:spPr bwMode="auto">
          <a:xfrm>
            <a:off x="1524000" y="79375"/>
            <a:ext cx="6172200" cy="67833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a:srcRect/>
          <a:stretch>
            <a:fillRect/>
          </a:stretch>
        </p:blipFill>
        <p:spPr bwMode="auto">
          <a:xfrm>
            <a:off x="609600" y="0"/>
            <a:ext cx="8008938" cy="3581400"/>
          </a:xfrm>
          <a:prstGeom prst="rect">
            <a:avLst/>
          </a:prstGeom>
          <a:noFill/>
          <a:ln w="9525">
            <a:noFill/>
            <a:miter lim="800000"/>
            <a:headEnd/>
            <a:tailEnd/>
          </a:ln>
        </p:spPr>
      </p:pic>
      <p:pic>
        <p:nvPicPr>
          <p:cNvPr id="39939" name="Picture 3"/>
          <p:cNvPicPr>
            <a:picLocks noChangeAspect="1" noChangeArrowheads="1"/>
          </p:cNvPicPr>
          <p:nvPr/>
        </p:nvPicPr>
        <p:blipFill>
          <a:blip r:embed="rId3"/>
          <a:srcRect/>
          <a:stretch>
            <a:fillRect/>
          </a:stretch>
        </p:blipFill>
        <p:spPr bwMode="auto">
          <a:xfrm>
            <a:off x="228600" y="3429000"/>
            <a:ext cx="8385175" cy="1905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a:srcRect/>
          <a:stretch>
            <a:fillRect/>
          </a:stretch>
        </p:blipFill>
        <p:spPr bwMode="auto">
          <a:xfrm>
            <a:off x="441325" y="457200"/>
            <a:ext cx="8321675" cy="59864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a:srcRect/>
          <a:stretch>
            <a:fillRect/>
          </a:stretch>
        </p:blipFill>
        <p:spPr bwMode="auto">
          <a:xfrm>
            <a:off x="441325" y="457200"/>
            <a:ext cx="8321675" cy="59864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a:srcRect/>
          <a:stretch>
            <a:fillRect/>
          </a:stretch>
        </p:blipFill>
        <p:spPr bwMode="auto">
          <a:xfrm>
            <a:off x="685800" y="0"/>
            <a:ext cx="8431213" cy="1752600"/>
          </a:xfrm>
          <a:prstGeom prst="rect">
            <a:avLst/>
          </a:prstGeom>
          <a:noFill/>
          <a:ln w="9525">
            <a:noFill/>
            <a:miter lim="800000"/>
            <a:headEnd/>
            <a:tailEnd/>
          </a:ln>
        </p:spPr>
      </p:pic>
      <p:pic>
        <p:nvPicPr>
          <p:cNvPr id="41987" name="Picture 3"/>
          <p:cNvPicPr>
            <a:picLocks noChangeAspect="1" noChangeArrowheads="1"/>
          </p:cNvPicPr>
          <p:nvPr/>
        </p:nvPicPr>
        <p:blipFill>
          <a:blip r:embed="rId3"/>
          <a:srcRect/>
          <a:stretch>
            <a:fillRect/>
          </a:stretch>
        </p:blipFill>
        <p:spPr bwMode="auto">
          <a:xfrm>
            <a:off x="838200" y="1905000"/>
            <a:ext cx="7010400" cy="2078038"/>
          </a:xfrm>
          <a:prstGeom prst="rect">
            <a:avLst/>
          </a:prstGeom>
          <a:noFill/>
          <a:ln w="9525">
            <a:noFill/>
            <a:miter lim="800000"/>
            <a:headEnd/>
            <a:tailEnd/>
          </a:ln>
        </p:spPr>
      </p:pic>
      <p:sp>
        <p:nvSpPr>
          <p:cNvPr id="41988" name="TextBox 4"/>
          <p:cNvSpPr txBox="1">
            <a:spLocks noChangeArrowheads="1"/>
          </p:cNvSpPr>
          <p:nvPr/>
        </p:nvSpPr>
        <p:spPr bwMode="auto">
          <a:xfrm>
            <a:off x="2514600" y="4495800"/>
            <a:ext cx="1801813" cy="369888"/>
          </a:xfrm>
          <a:prstGeom prst="rect">
            <a:avLst/>
          </a:prstGeom>
          <a:noFill/>
          <a:ln w="9525">
            <a:noFill/>
            <a:miter lim="800000"/>
            <a:headEnd/>
            <a:tailEnd/>
          </a:ln>
        </p:spPr>
        <p:txBody>
          <a:bodyPr wrap="none">
            <a:spAutoFit/>
          </a:bodyPr>
          <a:lstStyle/>
          <a:p>
            <a:r>
              <a:rPr lang="en-IN"/>
              <a:t>And so on…….</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Vector Quantization (LVQ)</a:t>
            </a:r>
            <a:endParaRPr lang="en-US" dirty="0"/>
          </a:p>
        </p:txBody>
      </p:sp>
      <p:sp>
        <p:nvSpPr>
          <p:cNvPr id="3" name="Content Placeholder 2"/>
          <p:cNvSpPr>
            <a:spLocks noGrp="1"/>
          </p:cNvSpPr>
          <p:nvPr>
            <p:ph idx="1"/>
          </p:nvPr>
        </p:nvSpPr>
        <p:spPr/>
        <p:txBody>
          <a:bodyPr/>
          <a:lstStyle/>
          <a:p>
            <a:r>
              <a:rPr lang="en-US" b="1" dirty="0" smtClean="0"/>
              <a:t>Learning Vector Quantization ( or LVQ )</a:t>
            </a:r>
            <a:r>
              <a:rPr lang="en-US" dirty="0" smtClean="0"/>
              <a:t> is a type of Artificial Neural Network which also inspired by biological models of neural systems. It is based on prototype supervised learning classification algorithm and trained its network through a competitive learning algorithm similar to Self Organizing Map.</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501003" y="1524001"/>
            <a:ext cx="6433197" cy="3696494"/>
          </a:xfrm>
          <a:prstGeom prst="rect">
            <a:avLst/>
          </a:prstGeom>
          <a:noFill/>
          <a:ln w="9525">
            <a:noFill/>
            <a:miter lim="800000"/>
            <a:headEnd/>
            <a:tailEnd/>
          </a:ln>
          <a:effectLst/>
        </p:spPr>
      </p:pic>
      <p:sp>
        <p:nvSpPr>
          <p:cNvPr id="5" name="TextBox 4"/>
          <p:cNvSpPr txBox="1"/>
          <p:nvPr/>
        </p:nvSpPr>
        <p:spPr>
          <a:xfrm>
            <a:off x="838200" y="5486400"/>
            <a:ext cx="4343400" cy="923330"/>
          </a:xfrm>
          <a:prstGeom prst="rect">
            <a:avLst/>
          </a:prstGeom>
          <a:noFill/>
        </p:spPr>
        <p:txBody>
          <a:bodyPr wrap="square" rtlCol="0">
            <a:spAutoFit/>
          </a:bodyPr>
          <a:lstStyle/>
          <a:p>
            <a:r>
              <a:rPr lang="en-US" dirty="0" smtClean="0"/>
              <a:t>Same </a:t>
            </a:r>
            <a:r>
              <a:rPr lang="en-US" dirty="0" smtClean="0"/>
              <a:t>as KFSOM</a:t>
            </a:r>
            <a:r>
              <a:rPr lang="en-US" dirty="0" smtClean="0"/>
              <a:t>, with the difference that each output unit has a knowledge about  a class it represents  </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Terminologies (LVQ)</a:t>
            </a:r>
            <a:endParaRPr lang="en-US" dirty="0"/>
          </a:p>
        </p:txBody>
      </p:sp>
      <p:pic>
        <p:nvPicPr>
          <p:cNvPr id="2050" name="Picture 2"/>
          <p:cNvPicPr>
            <a:picLocks noGrp="1" noChangeAspect="1" noChangeArrowheads="1"/>
          </p:cNvPicPr>
          <p:nvPr>
            <p:ph idx="1"/>
          </p:nvPr>
        </p:nvPicPr>
        <p:blipFill>
          <a:blip r:embed="rId2"/>
          <a:srcRect/>
          <a:stretch>
            <a:fillRect/>
          </a:stretch>
        </p:blipFill>
        <p:spPr bwMode="auto">
          <a:xfrm>
            <a:off x="228600" y="1219200"/>
            <a:ext cx="8045605" cy="2819400"/>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543800" cy="685800"/>
          </a:xfrm>
        </p:spPr>
        <p:txBody>
          <a:bodyPr>
            <a:normAutofit/>
          </a:bodyPr>
          <a:lstStyle/>
          <a:p>
            <a:r>
              <a:rPr lang="en-US" sz="3200" dirty="0" smtClean="0"/>
              <a:t>Training Algorithm </a:t>
            </a:r>
            <a:endParaRPr lang="en-US" sz="3200" dirty="0"/>
          </a:p>
        </p:txBody>
      </p:sp>
      <p:pic>
        <p:nvPicPr>
          <p:cNvPr id="3074" name="Picture 2"/>
          <p:cNvPicPr>
            <a:picLocks noGrp="1" noChangeAspect="1" noChangeArrowheads="1"/>
          </p:cNvPicPr>
          <p:nvPr>
            <p:ph idx="1"/>
          </p:nvPr>
        </p:nvPicPr>
        <p:blipFill>
          <a:blip r:embed="rId2"/>
          <a:srcRect/>
          <a:stretch>
            <a:fillRect/>
          </a:stretch>
        </p:blipFill>
        <p:spPr bwMode="auto">
          <a:xfrm>
            <a:off x="355514" y="914401"/>
            <a:ext cx="8102686" cy="3052382"/>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381000" y="3657600"/>
            <a:ext cx="8407021" cy="3200400"/>
          </a:xfrm>
          <a:prstGeom prst="rect">
            <a:avLst/>
          </a:prstGeom>
          <a:noFill/>
          <a:ln w="9525">
            <a:noFill/>
            <a:miter lim="800000"/>
            <a:headEnd/>
            <a:tailEnd/>
          </a:ln>
          <a:effectLst/>
        </p:spPr>
      </p:pic>
      <p:sp>
        <p:nvSpPr>
          <p:cNvPr id="6" name="TextBox 5"/>
          <p:cNvSpPr txBox="1"/>
          <p:nvPr/>
        </p:nvSpPr>
        <p:spPr>
          <a:xfrm>
            <a:off x="7391400" y="5334000"/>
            <a:ext cx="1600200" cy="923330"/>
          </a:xfrm>
          <a:prstGeom prst="rect">
            <a:avLst/>
          </a:prstGeom>
          <a:noFill/>
        </p:spPr>
        <p:txBody>
          <a:bodyPr wrap="square" rtlCol="0">
            <a:spAutoFit/>
          </a:bodyPr>
          <a:lstStyle/>
          <a:p>
            <a:r>
              <a:rPr lang="en-US" dirty="0" smtClean="0"/>
              <a:t>C</a:t>
            </a:r>
            <a:r>
              <a:rPr lang="en-US" baseline="-25000" dirty="0" smtClean="0"/>
              <a:t>J</a:t>
            </a:r>
            <a:endParaRPr lang="en-US" dirty="0" smtClean="0"/>
          </a:p>
          <a:p>
            <a:r>
              <a:rPr lang="en-US" dirty="0" smtClean="0"/>
              <a:t>Is Class of </a:t>
            </a:r>
            <a:r>
              <a:rPr lang="en-US" dirty="0" err="1" smtClean="0"/>
              <a:t>Jth</a:t>
            </a:r>
            <a:r>
              <a:rPr lang="en-US" dirty="0" smtClean="0"/>
              <a:t> output unit</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ChangeArrowheads="1"/>
          </p:cNvSpPr>
          <p:nvPr/>
        </p:nvSpPr>
        <p:spPr bwMode="auto">
          <a:xfrm>
            <a:off x="457200" y="457200"/>
            <a:ext cx="8101013" cy="892175"/>
          </a:xfrm>
          <a:prstGeom prst="rect">
            <a:avLst/>
          </a:prstGeom>
          <a:noFill/>
          <a:ln w="9525">
            <a:noFill/>
            <a:miter lim="800000"/>
            <a:headEnd/>
            <a:tailEnd/>
          </a:ln>
        </p:spPr>
        <p:txBody>
          <a:bodyPr>
            <a:spAutoFit/>
          </a:bodyPr>
          <a:lstStyle/>
          <a:p>
            <a:pPr eaLnBrk="1" hangingPunct="1">
              <a:defRPr/>
            </a:pPr>
            <a:r>
              <a:rPr lang="en-US" sz="2600" b="1" dirty="0">
                <a:solidFill>
                  <a:srgbClr val="C00000"/>
                </a:solidFill>
                <a:latin typeface="Tahoma" pitchFamily="34" charset="0"/>
                <a:ea typeface="+mj-ea"/>
                <a:cs typeface="Tahoma" pitchFamily="34" charset="0"/>
              </a:rPr>
              <a:t>MULTILAYER FEEDFORWARD NETWORK: </a:t>
            </a:r>
          </a:p>
          <a:p>
            <a:pPr eaLnBrk="1" hangingPunct="1">
              <a:defRPr/>
            </a:pPr>
            <a:r>
              <a:rPr lang="en-US" sz="2600" b="1" dirty="0">
                <a:solidFill>
                  <a:srgbClr val="C00000"/>
                </a:solidFill>
                <a:latin typeface="Tahoma" pitchFamily="34" charset="0"/>
                <a:ea typeface="+mj-ea"/>
                <a:cs typeface="Tahoma" pitchFamily="34" charset="0"/>
              </a:rPr>
              <a:t>ACTIVATION AND TRAINING</a:t>
            </a:r>
          </a:p>
        </p:txBody>
      </p:sp>
      <p:sp>
        <p:nvSpPr>
          <p:cNvPr id="21509" name="Rectangle 5"/>
          <p:cNvSpPr>
            <a:spLocks noChangeArrowheads="1"/>
          </p:cNvSpPr>
          <p:nvPr/>
        </p:nvSpPr>
        <p:spPr bwMode="auto">
          <a:xfrm>
            <a:off x="457200" y="1447800"/>
            <a:ext cx="8229600" cy="3352800"/>
          </a:xfrm>
          <a:prstGeom prst="rect">
            <a:avLst/>
          </a:prstGeom>
          <a:noFill/>
          <a:ln w="12700">
            <a:noFill/>
            <a:miter lim="800000"/>
            <a:headEnd/>
            <a:tailEnd/>
          </a:ln>
        </p:spPr>
        <p:txBody>
          <a:bodyPr lIns="90488" tIns="44450" rIns="90488" bIns="44450"/>
          <a:lstStyle/>
          <a:p>
            <a:pPr marL="457200" indent="-457200" algn="just">
              <a:lnSpc>
                <a:spcPct val="110000"/>
              </a:lnSpc>
              <a:spcBef>
                <a:spcPts val="0"/>
              </a:spcBef>
              <a:buFont typeface="Wingdings" pitchFamily="2" charset="2"/>
              <a:buChar char="Ø"/>
              <a:defRPr/>
            </a:pPr>
            <a:r>
              <a:rPr lang="en-GB" sz="2000" dirty="0">
                <a:solidFill>
                  <a:schemeClr val="accent6">
                    <a:lumMod val="50000"/>
                  </a:schemeClr>
                </a:solidFill>
                <a:latin typeface="Tahoma" pitchFamily="34" charset="0"/>
                <a:ea typeface="+mj-ea"/>
                <a:cs typeface="Tahoma" pitchFamily="34" charset="0"/>
              </a:rPr>
              <a:t>For feed forward networks:</a:t>
            </a:r>
          </a:p>
          <a:p>
            <a:pPr marL="742950" lvl="1" indent="-285750">
              <a:lnSpc>
                <a:spcPct val="110000"/>
              </a:lnSpc>
              <a:spcBef>
                <a:spcPct val="20000"/>
              </a:spcBef>
              <a:buFont typeface="Arial" pitchFamily="34" charset="0"/>
              <a:buChar char="•"/>
              <a:defRPr/>
            </a:pPr>
            <a:r>
              <a:rPr lang="en-GB" sz="2000" dirty="0">
                <a:solidFill>
                  <a:schemeClr val="accent6">
                    <a:lumMod val="50000"/>
                  </a:schemeClr>
                </a:solidFill>
                <a:latin typeface="Tahoma" pitchFamily="34" charset="0"/>
                <a:ea typeface="+mj-ea"/>
                <a:cs typeface="Tahoma" pitchFamily="34" charset="0"/>
              </a:rPr>
              <a:t>A continuous function can be differentiated allowing gradient-descent.</a:t>
            </a:r>
          </a:p>
          <a:p>
            <a:pPr marL="742950" lvl="1" indent="-285750">
              <a:lnSpc>
                <a:spcPct val="110000"/>
              </a:lnSpc>
              <a:spcBef>
                <a:spcPct val="20000"/>
              </a:spcBef>
              <a:buFont typeface="Arial" pitchFamily="34" charset="0"/>
              <a:buChar char="•"/>
              <a:defRPr/>
            </a:pPr>
            <a:r>
              <a:rPr lang="en-GB" sz="2000" dirty="0">
                <a:solidFill>
                  <a:schemeClr val="accent6">
                    <a:lumMod val="50000"/>
                  </a:schemeClr>
                </a:solidFill>
                <a:latin typeface="Tahoma" pitchFamily="34" charset="0"/>
                <a:ea typeface="+mj-ea"/>
                <a:cs typeface="Tahoma" pitchFamily="34" charset="0"/>
              </a:rPr>
              <a:t>Back propagation is an example of a gradient-descent technique.</a:t>
            </a:r>
          </a:p>
          <a:p>
            <a:pPr marL="742950" lvl="1" indent="-285750">
              <a:lnSpc>
                <a:spcPct val="110000"/>
              </a:lnSpc>
              <a:spcBef>
                <a:spcPct val="20000"/>
              </a:spcBef>
              <a:buFont typeface="Arial" pitchFamily="34" charset="0"/>
              <a:buChar char="•"/>
              <a:defRPr/>
            </a:pPr>
            <a:r>
              <a:rPr lang="en-GB" sz="2000" dirty="0">
                <a:solidFill>
                  <a:schemeClr val="accent6">
                    <a:lumMod val="50000"/>
                  </a:schemeClr>
                </a:solidFill>
                <a:latin typeface="Tahoma" pitchFamily="34" charset="0"/>
                <a:ea typeface="+mj-ea"/>
                <a:cs typeface="Tahoma" pitchFamily="34" charset="0"/>
              </a:rPr>
              <a:t>Uses sigmoid (binary or bipolar) activation function.</a:t>
            </a:r>
          </a:p>
        </p:txBody>
      </p:sp>
      <p:pic>
        <p:nvPicPr>
          <p:cNvPr id="52228" name="Picture 8" descr="graphic7"/>
          <p:cNvPicPr>
            <a:picLocks noChangeAspect="1" noChangeArrowheads="1"/>
          </p:cNvPicPr>
          <p:nvPr/>
        </p:nvPicPr>
        <p:blipFill>
          <a:blip r:embed="rId2"/>
          <a:srcRect/>
          <a:stretch>
            <a:fillRect/>
          </a:stretch>
        </p:blipFill>
        <p:spPr bwMode="auto">
          <a:xfrm>
            <a:off x="2286000" y="3467100"/>
            <a:ext cx="5105400" cy="3238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010400" cy="563562"/>
          </a:xfrm>
        </p:spPr>
        <p:txBody>
          <a:bodyPr>
            <a:normAutofit fontScale="90000"/>
          </a:bodyPr>
          <a:lstStyle/>
          <a:p>
            <a:r>
              <a:rPr lang="en-US" dirty="0" smtClean="0"/>
              <a:t>Example</a:t>
            </a:r>
            <a:endParaRPr lang="en-US" dirty="0"/>
          </a:p>
        </p:txBody>
      </p:sp>
      <p:pic>
        <p:nvPicPr>
          <p:cNvPr id="4098" name="Picture 2"/>
          <p:cNvPicPr>
            <a:picLocks noGrp="1" noChangeAspect="1" noChangeArrowheads="1"/>
          </p:cNvPicPr>
          <p:nvPr>
            <p:ph idx="1"/>
          </p:nvPr>
        </p:nvPicPr>
        <p:blipFill>
          <a:blip r:embed="rId2"/>
          <a:srcRect/>
          <a:stretch>
            <a:fillRect/>
          </a:stretch>
        </p:blipFill>
        <p:spPr bwMode="auto">
          <a:xfrm>
            <a:off x="122559" y="1219200"/>
            <a:ext cx="4556015" cy="4343400"/>
          </a:xfrm>
          <a:prstGeom prst="rect">
            <a:avLst/>
          </a:prstGeom>
          <a:noFill/>
          <a:ln w="9525">
            <a:noFill/>
            <a:miter lim="800000"/>
            <a:headEnd/>
            <a:tailEnd/>
          </a:ln>
          <a:effectLst/>
        </p:spPr>
      </p:pic>
      <p:pic>
        <p:nvPicPr>
          <p:cNvPr id="4100" name="Picture 4"/>
          <p:cNvPicPr>
            <a:picLocks noChangeAspect="1" noChangeArrowheads="1"/>
          </p:cNvPicPr>
          <p:nvPr/>
        </p:nvPicPr>
        <p:blipFill>
          <a:blip r:embed="rId3"/>
          <a:srcRect/>
          <a:stretch>
            <a:fillRect/>
          </a:stretch>
        </p:blipFill>
        <p:spPr bwMode="auto">
          <a:xfrm>
            <a:off x="4876800" y="1066800"/>
            <a:ext cx="3584809" cy="4495800"/>
          </a:xfrm>
          <a:prstGeom prst="rect">
            <a:avLst/>
          </a:prstGeom>
          <a:noFill/>
          <a:ln w="9525">
            <a:no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a:srcRect/>
          <a:stretch>
            <a:fillRect/>
          </a:stretch>
        </p:blipFill>
        <p:spPr bwMode="auto">
          <a:xfrm>
            <a:off x="152400" y="152401"/>
            <a:ext cx="3505200" cy="1581234"/>
          </a:xfrm>
          <a:prstGeom prst="rect">
            <a:avLst/>
          </a:prstGeom>
          <a:noFill/>
          <a:ln w="9525">
            <a:noFill/>
            <a:miter lim="800000"/>
            <a:headEnd/>
            <a:tailEnd/>
          </a:ln>
          <a:effectLst/>
        </p:spPr>
      </p:pic>
      <p:pic>
        <p:nvPicPr>
          <p:cNvPr id="5124" name="Picture 4"/>
          <p:cNvPicPr>
            <a:picLocks noChangeAspect="1" noChangeArrowheads="1"/>
          </p:cNvPicPr>
          <p:nvPr/>
        </p:nvPicPr>
        <p:blipFill>
          <a:blip r:embed="rId3"/>
          <a:srcRect/>
          <a:stretch>
            <a:fillRect/>
          </a:stretch>
        </p:blipFill>
        <p:spPr bwMode="auto">
          <a:xfrm>
            <a:off x="152400" y="1590675"/>
            <a:ext cx="3962400" cy="5267325"/>
          </a:xfrm>
          <a:prstGeom prst="rect">
            <a:avLst/>
          </a:prstGeom>
          <a:noFill/>
          <a:ln w="9525">
            <a:noFill/>
            <a:miter lim="800000"/>
            <a:headEnd/>
            <a:tailEnd/>
          </a:ln>
          <a:effectLst/>
        </p:spPr>
      </p:pic>
      <p:pic>
        <p:nvPicPr>
          <p:cNvPr id="5125" name="Picture 5"/>
          <p:cNvPicPr>
            <a:picLocks noChangeAspect="1" noChangeArrowheads="1"/>
          </p:cNvPicPr>
          <p:nvPr/>
        </p:nvPicPr>
        <p:blipFill>
          <a:blip r:embed="rId4"/>
          <a:srcRect/>
          <a:stretch>
            <a:fillRect/>
          </a:stretch>
        </p:blipFill>
        <p:spPr bwMode="auto">
          <a:xfrm>
            <a:off x="4267200" y="0"/>
            <a:ext cx="2790825" cy="2676525"/>
          </a:xfrm>
          <a:prstGeom prst="rect">
            <a:avLst/>
          </a:prstGeom>
          <a:noFill/>
          <a:ln w="9525">
            <a:noFill/>
            <a:miter lim="800000"/>
            <a:headEnd/>
            <a:tailEnd/>
          </a:ln>
          <a:effectLst/>
        </p:spPr>
      </p:pic>
      <p:pic>
        <p:nvPicPr>
          <p:cNvPr id="5126" name="Picture 6"/>
          <p:cNvPicPr>
            <a:picLocks noChangeAspect="1" noChangeArrowheads="1"/>
          </p:cNvPicPr>
          <p:nvPr/>
        </p:nvPicPr>
        <p:blipFill>
          <a:blip r:embed="rId5"/>
          <a:srcRect/>
          <a:stretch>
            <a:fillRect/>
          </a:stretch>
        </p:blipFill>
        <p:spPr bwMode="auto">
          <a:xfrm>
            <a:off x="4495800" y="2646663"/>
            <a:ext cx="3124200" cy="42113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a:srcRect/>
          <a:stretch>
            <a:fillRect/>
          </a:stretch>
        </p:blipFill>
        <p:spPr bwMode="auto">
          <a:xfrm>
            <a:off x="838200" y="228600"/>
            <a:ext cx="3380539" cy="5334000"/>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a:srcRect/>
          <a:stretch>
            <a:fillRect/>
          </a:stretch>
        </p:blipFill>
        <p:spPr bwMode="auto">
          <a:xfrm>
            <a:off x="4800600" y="304800"/>
            <a:ext cx="4007846" cy="5029200"/>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CNN</a:t>
            </a:r>
            <a:endParaRPr lang="en-US" dirty="0"/>
          </a:p>
        </p:txBody>
      </p:sp>
      <p:sp>
        <p:nvSpPr>
          <p:cNvPr id="3" name="Content Placeholder 2"/>
          <p:cNvSpPr>
            <a:spLocks noGrp="1"/>
          </p:cNvSpPr>
          <p:nvPr>
            <p:ph idx="1"/>
          </p:nvPr>
        </p:nvSpPr>
        <p:spPr/>
        <p:txBody>
          <a:bodyPr/>
          <a:lstStyle/>
          <a:p>
            <a:r>
              <a:rPr lang="en-US" dirty="0" smtClean="0"/>
              <a:t>A </a:t>
            </a:r>
            <a:r>
              <a:rPr lang="en-US" dirty="0" err="1" smtClean="0"/>
              <a:t>Convolutional</a:t>
            </a:r>
            <a:r>
              <a:rPr lang="en-US" dirty="0" smtClean="0"/>
              <a:t> Neural Network, also known as CNN or </a:t>
            </a:r>
            <a:r>
              <a:rPr lang="en-US" dirty="0" err="1" smtClean="0"/>
              <a:t>ConvNet</a:t>
            </a:r>
            <a:r>
              <a:rPr lang="en-US" dirty="0" smtClean="0"/>
              <a:t>, is a class of </a:t>
            </a:r>
            <a:r>
              <a:rPr lang="en-US" u="sng" dirty="0" smtClean="0"/>
              <a:t>neural networks</a:t>
            </a:r>
            <a:r>
              <a:rPr lang="en-US" dirty="0" smtClean="0"/>
              <a:t> that specializes in processing data that has a grid-like topology, such as an image. A digital image is a binary representation of visual data. It contains a series of pixels arranged in a grid-like fashion that contains pixel values to denote how bright and what color each pixel should be.</a:t>
            </a: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err="1" smtClean="0"/>
              <a:t>Convolutional</a:t>
            </a:r>
            <a:r>
              <a:rPr lang="en-US" b="1" dirty="0" smtClean="0"/>
              <a:t> Neural Network Architecture</a:t>
            </a:r>
            <a:br>
              <a:rPr lang="en-US" b="1" dirty="0" smtClean="0"/>
            </a:br>
            <a:endParaRPr lang="en-US" dirty="0"/>
          </a:p>
        </p:txBody>
      </p:sp>
      <p:sp>
        <p:nvSpPr>
          <p:cNvPr id="3" name="Content Placeholder 2"/>
          <p:cNvSpPr>
            <a:spLocks noGrp="1"/>
          </p:cNvSpPr>
          <p:nvPr>
            <p:ph idx="1"/>
          </p:nvPr>
        </p:nvSpPr>
        <p:spPr/>
        <p:txBody>
          <a:bodyPr/>
          <a:lstStyle/>
          <a:p>
            <a:r>
              <a:rPr lang="en-US" dirty="0" smtClean="0"/>
              <a:t>A CNN typically has three layers: a </a:t>
            </a:r>
            <a:r>
              <a:rPr lang="en-US" dirty="0" err="1" smtClean="0"/>
              <a:t>convolutional</a:t>
            </a:r>
            <a:r>
              <a:rPr lang="en-US" dirty="0" smtClean="0"/>
              <a:t> layer, a pooling layer, and a fully connected layer.</a:t>
            </a:r>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pic>
        <p:nvPicPr>
          <p:cNvPr id="7170" name="Picture 2"/>
          <p:cNvPicPr>
            <a:picLocks noGrp="1" noChangeAspect="1" noChangeArrowheads="1"/>
          </p:cNvPicPr>
          <p:nvPr>
            <p:ph idx="1"/>
          </p:nvPr>
        </p:nvPicPr>
        <p:blipFill>
          <a:blip r:embed="rId2"/>
          <a:srcRect/>
          <a:stretch>
            <a:fillRect/>
          </a:stretch>
        </p:blipFill>
        <p:spPr bwMode="auto">
          <a:xfrm>
            <a:off x="457200" y="1447800"/>
            <a:ext cx="8529079" cy="3915569"/>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convolution layer</a:t>
            </a:r>
            <a:endParaRPr lang="en-US" dirty="0"/>
          </a:p>
        </p:txBody>
      </p:sp>
      <p:sp>
        <p:nvSpPr>
          <p:cNvPr id="3" name="Content Placeholder 2"/>
          <p:cNvSpPr>
            <a:spLocks noGrp="1"/>
          </p:cNvSpPr>
          <p:nvPr>
            <p:ph idx="1"/>
          </p:nvPr>
        </p:nvSpPr>
        <p:spPr/>
        <p:txBody>
          <a:bodyPr/>
          <a:lstStyle/>
          <a:p>
            <a:r>
              <a:rPr lang="en-US" dirty="0" smtClean="0"/>
              <a:t>The convolution layer is the core building block of the CNN. It carries the main portion of the network’s computational load.</a:t>
            </a:r>
          </a:p>
          <a:p>
            <a:r>
              <a:rPr lang="en-US" dirty="0" smtClean="0"/>
              <a:t>This layer performs a dot product between two matrices, where one matrix is the set of learnable parameters otherwise known as a kernel, and the other matrix is the restricted portion of the receptive field.</a:t>
            </a:r>
          </a:p>
          <a:p>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Convolution Operation</a:t>
            </a:r>
            <a:endParaRPr lang="en-US" dirty="0"/>
          </a:p>
        </p:txBody>
      </p:sp>
      <p:pic>
        <p:nvPicPr>
          <p:cNvPr id="8194" name="Picture 2"/>
          <p:cNvPicPr>
            <a:picLocks noGrp="1" noChangeAspect="1" noChangeArrowheads="1"/>
          </p:cNvPicPr>
          <p:nvPr>
            <p:ph idx="1"/>
          </p:nvPr>
        </p:nvPicPr>
        <p:blipFill>
          <a:blip r:embed="rId2"/>
          <a:srcRect/>
          <a:stretch>
            <a:fillRect/>
          </a:stretch>
        </p:blipFill>
        <p:spPr bwMode="auto">
          <a:xfrm>
            <a:off x="1991164" y="1600200"/>
            <a:ext cx="5161671" cy="4525963"/>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If we have an input of size W x W x D and </a:t>
            </a:r>
            <a:r>
              <a:rPr lang="en-US" dirty="0" err="1" smtClean="0"/>
              <a:t>Dout</a:t>
            </a:r>
            <a:r>
              <a:rPr lang="en-US" dirty="0" smtClean="0"/>
              <a:t> number of kernels with a spatial size of F with stride S and amount of padding P, then the size of output volume can be determined by the following formula:</a:t>
            </a:r>
            <a:endParaRPr lang="en-US" dirty="0"/>
          </a:p>
        </p:txBody>
      </p:sp>
      <p:pic>
        <p:nvPicPr>
          <p:cNvPr id="9219" name="Picture 3"/>
          <p:cNvPicPr>
            <a:picLocks noChangeAspect="1" noChangeArrowheads="1"/>
          </p:cNvPicPr>
          <p:nvPr/>
        </p:nvPicPr>
        <p:blipFill>
          <a:blip r:embed="rId2"/>
          <a:srcRect/>
          <a:stretch>
            <a:fillRect/>
          </a:stretch>
        </p:blipFill>
        <p:spPr bwMode="auto">
          <a:xfrm>
            <a:off x="533400" y="4038600"/>
            <a:ext cx="5886450" cy="1943100"/>
          </a:xfrm>
          <a:prstGeom prst="rect">
            <a:avLst/>
          </a:prstGeom>
          <a:noFill/>
          <a:ln w="9525">
            <a:noFill/>
            <a:miter lim="800000"/>
            <a:headEnd/>
            <a:tailEnd/>
          </a:ln>
          <a:effectLst/>
        </p:spPr>
      </p:pic>
      <p:sp>
        <p:nvSpPr>
          <p:cNvPr id="6" name="TextBox 5"/>
          <p:cNvSpPr txBox="1"/>
          <p:nvPr/>
        </p:nvSpPr>
        <p:spPr>
          <a:xfrm>
            <a:off x="6324600" y="3657601"/>
            <a:ext cx="2590800" cy="3693319"/>
          </a:xfrm>
          <a:prstGeom prst="rect">
            <a:avLst/>
          </a:prstGeom>
          <a:noFill/>
        </p:spPr>
        <p:txBody>
          <a:bodyPr wrap="square" rtlCol="0">
            <a:spAutoFit/>
          </a:bodyPr>
          <a:lstStyle/>
          <a:p>
            <a:pPr fontAlgn="base"/>
            <a:r>
              <a:rPr lang="en-US" b="1" dirty="0" smtClean="0"/>
              <a:t>Padding Input Images</a:t>
            </a:r>
          </a:p>
          <a:p>
            <a:pPr fontAlgn="base"/>
            <a:r>
              <a:rPr lang="en-US" dirty="0" smtClean="0"/>
              <a:t>Padding is simply a process of adding layers of zeros to our input </a:t>
            </a:r>
            <a:r>
              <a:rPr lang="en-US" dirty="0" smtClean="0"/>
              <a:t>images to avoid border issues</a:t>
            </a:r>
          </a:p>
          <a:p>
            <a:pPr fontAlgn="base"/>
            <a:r>
              <a:rPr lang="en-US" dirty="0" smtClean="0"/>
              <a:t>Stride is the number of pixels shifts over the input matrix. When the stride is 1 then we move the filters to 1 pixel at a time. </a:t>
            </a:r>
          </a:p>
          <a:p>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Pooling Layer</a:t>
            </a:r>
            <a:br>
              <a:rPr lang="en-US" b="1" dirty="0" smtClean="0"/>
            </a:b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The pooling layer replaces the output of the network at certain locations by deriving a summary statistic of the nearby outputs. This helps in reducing the spatial size of the representation, which decreases the required amount of computation and weights. The pooling operation is processed on every slice of the representation individually</a:t>
            </a:r>
            <a:r>
              <a:rPr lang="en-US" dirty="0" smtClean="0"/>
              <a:t>.</a:t>
            </a:r>
          </a:p>
          <a:p>
            <a:r>
              <a:rPr lang="en-US" dirty="0" smtClean="0"/>
              <a:t>There are several pooling functions such as the average of the rectangular neighborhood, L2 norm of the rectangular neighborhood, and a weighted average based on the distance from the central pixel. However, the most popular process is max pooling, which reports the maximum output from the neighborhood.</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4"/>
          <p:cNvPicPr>
            <a:picLocks noChangeAspect="1" noChangeArrowheads="1"/>
          </p:cNvPicPr>
          <p:nvPr/>
        </p:nvPicPr>
        <p:blipFill>
          <a:blip r:embed="rId2"/>
          <a:srcRect l="8308" t="18517" r="33531" b="67377"/>
          <a:stretch>
            <a:fillRect/>
          </a:stretch>
        </p:blipFill>
        <p:spPr bwMode="auto">
          <a:xfrm>
            <a:off x="990600" y="4195763"/>
            <a:ext cx="8153400" cy="2662237"/>
          </a:xfrm>
          <a:prstGeom prst="rect">
            <a:avLst/>
          </a:prstGeom>
          <a:noFill/>
          <a:ln w="9525">
            <a:noFill/>
            <a:miter lim="800000"/>
            <a:headEnd/>
            <a:tailEnd/>
          </a:ln>
        </p:spPr>
      </p:pic>
      <p:sp>
        <p:nvSpPr>
          <p:cNvPr id="21510" name="Text Box 7"/>
          <p:cNvSpPr txBox="1">
            <a:spLocks noChangeArrowheads="1"/>
          </p:cNvSpPr>
          <p:nvPr/>
        </p:nvSpPr>
        <p:spPr bwMode="auto">
          <a:xfrm>
            <a:off x="152400" y="76200"/>
            <a:ext cx="8229600" cy="5337175"/>
          </a:xfrm>
          <a:prstGeom prst="rect">
            <a:avLst/>
          </a:prstGeom>
          <a:noFill/>
          <a:ln w="9525">
            <a:noFill/>
            <a:miter lim="800000"/>
            <a:headEnd/>
            <a:tailEnd/>
          </a:ln>
        </p:spPr>
        <p:txBody>
          <a:bodyPr>
            <a:spAutoFit/>
          </a:bodyPr>
          <a:lstStyle/>
          <a:p>
            <a:pPr algn="just" eaLnBrk="1" hangingPunct="1">
              <a:lnSpc>
                <a:spcPct val="120000"/>
              </a:lnSpc>
              <a:defRPr/>
            </a:pPr>
            <a:r>
              <a:rPr lang="en-GB" sz="2000" dirty="0">
                <a:solidFill>
                  <a:schemeClr val="accent6">
                    <a:lumMod val="50000"/>
                  </a:schemeClr>
                </a:solidFill>
                <a:latin typeface="Tahoma" pitchFamily="34" charset="0"/>
                <a:ea typeface="+mj-ea"/>
                <a:cs typeface="Tahoma" pitchFamily="34" charset="0"/>
              </a:rPr>
              <a:t>In multilayer networks, the activation function is</a:t>
            </a:r>
            <a:br>
              <a:rPr lang="en-GB" sz="2000" dirty="0">
                <a:solidFill>
                  <a:schemeClr val="accent6">
                    <a:lumMod val="50000"/>
                  </a:schemeClr>
                </a:solidFill>
                <a:latin typeface="Tahoma" pitchFamily="34" charset="0"/>
                <a:ea typeface="+mj-ea"/>
                <a:cs typeface="Tahoma" pitchFamily="34" charset="0"/>
              </a:rPr>
            </a:br>
            <a:r>
              <a:rPr lang="en-GB" sz="2000" dirty="0">
                <a:solidFill>
                  <a:schemeClr val="accent6">
                    <a:lumMod val="50000"/>
                  </a:schemeClr>
                </a:solidFill>
                <a:latin typeface="Tahoma" pitchFamily="34" charset="0"/>
                <a:ea typeface="+mj-ea"/>
                <a:cs typeface="Tahoma" pitchFamily="34" charset="0"/>
              </a:rPr>
              <a:t>usually more complex than just a threshold function,</a:t>
            </a:r>
            <a:br>
              <a:rPr lang="en-GB" sz="2000" dirty="0">
                <a:solidFill>
                  <a:schemeClr val="accent6">
                    <a:lumMod val="50000"/>
                  </a:schemeClr>
                </a:solidFill>
                <a:latin typeface="Tahoma" pitchFamily="34" charset="0"/>
                <a:ea typeface="+mj-ea"/>
                <a:cs typeface="Tahoma" pitchFamily="34" charset="0"/>
              </a:rPr>
            </a:br>
            <a:r>
              <a:rPr lang="en-GB" sz="2000" dirty="0">
                <a:solidFill>
                  <a:schemeClr val="accent6">
                    <a:lumMod val="50000"/>
                  </a:schemeClr>
                </a:solidFill>
                <a:latin typeface="Tahoma" pitchFamily="34" charset="0"/>
                <a:ea typeface="+mj-ea"/>
                <a:cs typeface="Tahoma" pitchFamily="34" charset="0"/>
              </a:rPr>
              <a:t>like 1/[1+exp(-x)] or even 2/[1+exp(-x)] – 1, etc.</a:t>
            </a:r>
          </a:p>
          <a:p>
            <a:pPr algn="just" eaLnBrk="1" hangingPunct="1">
              <a:lnSpc>
                <a:spcPct val="120000"/>
              </a:lnSpc>
              <a:defRPr/>
            </a:pPr>
            <a:r>
              <a:rPr lang="en-GB" sz="2800" b="1" dirty="0">
                <a:solidFill>
                  <a:schemeClr val="accent6">
                    <a:lumMod val="50000"/>
                  </a:schemeClr>
                </a:solidFill>
                <a:latin typeface="Tahoma" pitchFamily="34" charset="0"/>
                <a:ea typeface="+mj-ea"/>
                <a:cs typeface="Tahoma" pitchFamily="34" charset="0"/>
              </a:rPr>
              <a:t>Binary </a:t>
            </a:r>
            <a:r>
              <a:rPr lang="en-GB" sz="2800" b="1" dirty="0" err="1">
                <a:solidFill>
                  <a:schemeClr val="accent6">
                    <a:lumMod val="50000"/>
                  </a:schemeClr>
                </a:solidFill>
                <a:latin typeface="Tahoma" pitchFamily="34" charset="0"/>
                <a:ea typeface="+mj-ea"/>
                <a:cs typeface="Tahoma" pitchFamily="34" charset="0"/>
              </a:rPr>
              <a:t>Sigmoidal</a:t>
            </a:r>
            <a:r>
              <a:rPr lang="en-GB" sz="2800" b="1" dirty="0">
                <a:solidFill>
                  <a:schemeClr val="accent6">
                    <a:lumMod val="50000"/>
                  </a:schemeClr>
                </a:solidFill>
                <a:latin typeface="Tahoma" pitchFamily="34" charset="0"/>
                <a:ea typeface="+mj-ea"/>
                <a:cs typeface="Tahoma" pitchFamily="34" charset="0"/>
              </a:rPr>
              <a:t> Function</a:t>
            </a:r>
          </a:p>
          <a:p>
            <a:pPr algn="just" eaLnBrk="1" hangingPunct="1">
              <a:lnSpc>
                <a:spcPct val="120000"/>
              </a:lnSpc>
              <a:defRPr/>
            </a:pPr>
            <a:endParaRPr lang="en-GB" sz="2800" b="1" dirty="0">
              <a:solidFill>
                <a:schemeClr val="accent6">
                  <a:lumMod val="50000"/>
                </a:schemeClr>
              </a:solidFill>
              <a:latin typeface="Tahoma" pitchFamily="34" charset="0"/>
              <a:ea typeface="+mj-ea"/>
              <a:cs typeface="Tahoma" pitchFamily="34" charset="0"/>
            </a:endParaRPr>
          </a:p>
          <a:p>
            <a:pPr algn="just" eaLnBrk="1" hangingPunct="1">
              <a:lnSpc>
                <a:spcPct val="120000"/>
              </a:lnSpc>
              <a:defRPr/>
            </a:pPr>
            <a:endParaRPr lang="en-GB" sz="2800" b="1" dirty="0">
              <a:solidFill>
                <a:schemeClr val="accent6">
                  <a:lumMod val="50000"/>
                </a:schemeClr>
              </a:solidFill>
              <a:latin typeface="Tahoma" pitchFamily="34" charset="0"/>
              <a:ea typeface="+mj-ea"/>
              <a:cs typeface="Tahoma" pitchFamily="34" charset="0"/>
            </a:endParaRPr>
          </a:p>
          <a:p>
            <a:pPr algn="just" eaLnBrk="1" hangingPunct="1">
              <a:lnSpc>
                <a:spcPct val="120000"/>
              </a:lnSpc>
              <a:defRPr/>
            </a:pPr>
            <a:endParaRPr lang="en-GB" sz="2800" b="1" dirty="0">
              <a:solidFill>
                <a:schemeClr val="accent6">
                  <a:lumMod val="50000"/>
                </a:schemeClr>
              </a:solidFill>
              <a:latin typeface="Tahoma" pitchFamily="34" charset="0"/>
              <a:ea typeface="+mj-ea"/>
              <a:cs typeface="Tahoma" pitchFamily="34" charset="0"/>
            </a:endParaRPr>
          </a:p>
          <a:p>
            <a:pPr algn="just" eaLnBrk="1" hangingPunct="1">
              <a:lnSpc>
                <a:spcPct val="120000"/>
              </a:lnSpc>
              <a:defRPr/>
            </a:pPr>
            <a:endParaRPr lang="en-GB" sz="2800" b="1" dirty="0">
              <a:solidFill>
                <a:schemeClr val="accent6">
                  <a:lumMod val="50000"/>
                </a:schemeClr>
              </a:solidFill>
              <a:latin typeface="Tahoma" pitchFamily="34" charset="0"/>
              <a:ea typeface="+mj-ea"/>
              <a:cs typeface="Tahoma" pitchFamily="34" charset="0"/>
            </a:endParaRPr>
          </a:p>
          <a:p>
            <a:pPr algn="just" eaLnBrk="1" hangingPunct="1">
              <a:lnSpc>
                <a:spcPct val="120000"/>
              </a:lnSpc>
              <a:defRPr/>
            </a:pPr>
            <a:endParaRPr lang="en-GB" sz="2800" b="1" dirty="0">
              <a:solidFill>
                <a:schemeClr val="accent6">
                  <a:lumMod val="50000"/>
                </a:schemeClr>
              </a:solidFill>
              <a:latin typeface="Tahoma" pitchFamily="34" charset="0"/>
              <a:ea typeface="+mj-ea"/>
              <a:cs typeface="Tahoma" pitchFamily="34" charset="0"/>
            </a:endParaRPr>
          </a:p>
          <a:p>
            <a:pPr algn="just" eaLnBrk="1" hangingPunct="1">
              <a:lnSpc>
                <a:spcPct val="120000"/>
              </a:lnSpc>
              <a:defRPr/>
            </a:pPr>
            <a:r>
              <a:rPr lang="en-GB" sz="2800" b="1" dirty="0">
                <a:solidFill>
                  <a:schemeClr val="accent6">
                    <a:lumMod val="50000"/>
                  </a:schemeClr>
                </a:solidFill>
                <a:latin typeface="Tahoma" pitchFamily="34" charset="0"/>
                <a:cs typeface="Tahoma" pitchFamily="34" charset="0"/>
              </a:rPr>
              <a:t>Bipolar </a:t>
            </a:r>
            <a:r>
              <a:rPr lang="en-GB" sz="2800" b="1" dirty="0" err="1">
                <a:solidFill>
                  <a:schemeClr val="accent6">
                    <a:lumMod val="50000"/>
                  </a:schemeClr>
                </a:solidFill>
                <a:latin typeface="Tahoma" pitchFamily="34" charset="0"/>
                <a:cs typeface="Tahoma" pitchFamily="34" charset="0"/>
              </a:rPr>
              <a:t>Sigmoidal</a:t>
            </a:r>
            <a:r>
              <a:rPr lang="en-GB" sz="2800" b="1" dirty="0">
                <a:solidFill>
                  <a:schemeClr val="accent6">
                    <a:lumMod val="50000"/>
                  </a:schemeClr>
                </a:solidFill>
                <a:latin typeface="Tahoma" pitchFamily="34" charset="0"/>
                <a:cs typeface="Tahoma" pitchFamily="34" charset="0"/>
              </a:rPr>
              <a:t> Function</a:t>
            </a:r>
          </a:p>
          <a:p>
            <a:pPr algn="just" eaLnBrk="1" hangingPunct="1">
              <a:lnSpc>
                <a:spcPct val="120000"/>
              </a:lnSpc>
              <a:defRPr/>
            </a:pPr>
            <a:endParaRPr lang="en-GB" sz="2800" b="1" dirty="0">
              <a:solidFill>
                <a:schemeClr val="accent6">
                  <a:lumMod val="50000"/>
                </a:schemeClr>
              </a:solidFill>
              <a:latin typeface="Tahoma" pitchFamily="34" charset="0"/>
              <a:ea typeface="+mj-ea"/>
              <a:cs typeface="Tahoma" pitchFamily="34" charset="0"/>
            </a:endParaRPr>
          </a:p>
        </p:txBody>
      </p:sp>
      <p:pic>
        <p:nvPicPr>
          <p:cNvPr id="53252" name="Picture 3"/>
          <p:cNvPicPr>
            <a:picLocks noChangeAspect="1" noChangeArrowheads="1"/>
          </p:cNvPicPr>
          <p:nvPr/>
        </p:nvPicPr>
        <p:blipFill>
          <a:blip r:embed="rId3"/>
          <a:srcRect l="5396" t="41843" r="29861" b="45853"/>
          <a:stretch>
            <a:fillRect/>
          </a:stretch>
        </p:blipFill>
        <p:spPr bwMode="auto">
          <a:xfrm>
            <a:off x="0" y="1752600"/>
            <a:ext cx="9144000" cy="2362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42" name="Picture 2"/>
          <p:cNvPicPr>
            <a:picLocks noGrp="1" noChangeAspect="1" noChangeArrowheads="1"/>
          </p:cNvPicPr>
          <p:nvPr>
            <p:ph idx="1"/>
          </p:nvPr>
        </p:nvPicPr>
        <p:blipFill>
          <a:blip r:embed="rId2"/>
          <a:srcRect/>
          <a:stretch>
            <a:fillRect/>
          </a:stretch>
        </p:blipFill>
        <p:spPr bwMode="auto">
          <a:xfrm>
            <a:off x="1123950" y="2377281"/>
            <a:ext cx="6896100" cy="2971800"/>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Grp="1" noChangeAspect="1" noChangeArrowheads="1"/>
          </p:cNvPicPr>
          <p:nvPr>
            <p:ph idx="1"/>
          </p:nvPr>
        </p:nvPicPr>
        <p:blipFill>
          <a:blip r:embed="rId2"/>
          <a:srcRect/>
          <a:stretch>
            <a:fillRect/>
          </a:stretch>
        </p:blipFill>
        <p:spPr bwMode="auto">
          <a:xfrm>
            <a:off x="1033462" y="1886744"/>
            <a:ext cx="7077075" cy="3952875"/>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Fully Connected Layer</a:t>
            </a:r>
            <a:br>
              <a:rPr lang="en-US" b="1" dirty="0" smtClean="0"/>
            </a:br>
            <a:endParaRPr lang="en-US" dirty="0"/>
          </a:p>
        </p:txBody>
      </p:sp>
      <p:sp>
        <p:nvSpPr>
          <p:cNvPr id="3" name="Content Placeholder 2"/>
          <p:cNvSpPr>
            <a:spLocks noGrp="1"/>
          </p:cNvSpPr>
          <p:nvPr>
            <p:ph idx="1"/>
          </p:nvPr>
        </p:nvSpPr>
        <p:spPr/>
        <p:txBody>
          <a:bodyPr/>
          <a:lstStyle/>
          <a:p>
            <a:r>
              <a:rPr lang="en-US" dirty="0" smtClean="0"/>
              <a:t>Neurons </a:t>
            </a:r>
            <a:r>
              <a:rPr lang="en-US" dirty="0" smtClean="0"/>
              <a:t>in this layer have full connectivity with all neurons in the preceding and succeeding layer as seen in regular FCNN. This is why it can be computed as usual by a matrix multiplication followed by a bias effect.</a:t>
            </a:r>
          </a:p>
          <a:p>
            <a:r>
              <a:rPr lang="en-US" dirty="0" smtClean="0"/>
              <a:t>The FC layer helps to map the representation between the input and the output.</a:t>
            </a:r>
          </a:p>
          <a:p>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13314" name="Picture 2"/>
          <p:cNvPicPr>
            <a:picLocks noGrp="1" noChangeAspect="1" noChangeArrowheads="1"/>
          </p:cNvPicPr>
          <p:nvPr>
            <p:ph idx="1"/>
          </p:nvPr>
        </p:nvPicPr>
        <p:blipFill>
          <a:blip r:embed="rId2"/>
          <a:srcRect/>
          <a:stretch>
            <a:fillRect/>
          </a:stretch>
        </p:blipFill>
        <p:spPr bwMode="auto">
          <a:xfrm>
            <a:off x="1662112" y="2343944"/>
            <a:ext cx="5819775" cy="3038475"/>
          </a:xfrm>
          <a:prstGeom prst="rect">
            <a:avLst/>
          </a:prstGeom>
          <a:noFill/>
          <a:ln w="9525">
            <a:noFill/>
            <a:miter lim="800000"/>
            <a:headEnd/>
            <a:tailEnd/>
          </a:ln>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4338" name="Picture 2"/>
          <p:cNvPicPr>
            <a:picLocks noGrp="1" noChangeAspect="1" noChangeArrowheads="1"/>
          </p:cNvPicPr>
          <p:nvPr>
            <p:ph idx="1"/>
          </p:nvPr>
        </p:nvPicPr>
        <p:blipFill>
          <a:blip r:embed="rId2"/>
          <a:srcRect/>
          <a:stretch>
            <a:fillRect/>
          </a:stretch>
        </p:blipFill>
        <p:spPr bwMode="auto">
          <a:xfrm>
            <a:off x="1668472" y="1600200"/>
            <a:ext cx="5807055" cy="4525963"/>
          </a:xfrm>
          <a:prstGeom prst="rect">
            <a:avLst/>
          </a:prstGeom>
          <a:noFill/>
          <a:ln w="9525">
            <a:noFill/>
            <a:miter lim="800000"/>
            <a:headEnd/>
            <a:tailEnd/>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362" name="Picture 2"/>
          <p:cNvPicPr>
            <a:picLocks noGrp="1" noChangeAspect="1" noChangeArrowheads="1"/>
          </p:cNvPicPr>
          <p:nvPr>
            <p:ph idx="1"/>
          </p:nvPr>
        </p:nvPicPr>
        <p:blipFill>
          <a:blip r:embed="rId2"/>
          <a:srcRect/>
          <a:stretch>
            <a:fillRect/>
          </a:stretch>
        </p:blipFill>
        <p:spPr bwMode="auto">
          <a:xfrm>
            <a:off x="1154530" y="1600200"/>
            <a:ext cx="6834940" cy="4525963"/>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6386" name="Picture 2"/>
          <p:cNvPicPr>
            <a:picLocks noGrp="1" noChangeAspect="1" noChangeArrowheads="1"/>
          </p:cNvPicPr>
          <p:nvPr>
            <p:ph idx="1"/>
          </p:nvPr>
        </p:nvPicPr>
        <p:blipFill>
          <a:blip r:embed="rId2"/>
          <a:srcRect/>
          <a:stretch>
            <a:fillRect/>
          </a:stretch>
        </p:blipFill>
        <p:spPr bwMode="auto">
          <a:xfrm>
            <a:off x="1281112" y="1615281"/>
            <a:ext cx="6581775" cy="4495800"/>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7410" name="Picture 2"/>
          <p:cNvPicPr>
            <a:picLocks noChangeAspect="1" noChangeArrowheads="1"/>
          </p:cNvPicPr>
          <p:nvPr/>
        </p:nvPicPr>
        <p:blipFill>
          <a:blip r:embed="rId2"/>
          <a:srcRect/>
          <a:stretch>
            <a:fillRect/>
          </a:stretch>
        </p:blipFill>
        <p:spPr bwMode="auto">
          <a:xfrm>
            <a:off x="1171575" y="295275"/>
            <a:ext cx="6800850" cy="6267450"/>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4"/>
          <p:cNvPicPr>
            <a:picLocks noChangeAspect="1" noChangeArrowheads="1"/>
          </p:cNvPicPr>
          <p:nvPr/>
        </p:nvPicPr>
        <p:blipFill>
          <a:blip r:embed="rId2"/>
          <a:srcRect l="8308" t="18517" r="33531" b="67377"/>
          <a:stretch>
            <a:fillRect/>
          </a:stretch>
        </p:blipFill>
        <p:spPr bwMode="auto">
          <a:xfrm>
            <a:off x="990600" y="4195763"/>
            <a:ext cx="8153400" cy="2662237"/>
          </a:xfrm>
          <a:prstGeom prst="rect">
            <a:avLst/>
          </a:prstGeom>
          <a:noFill/>
          <a:ln w="9525">
            <a:noFill/>
            <a:miter lim="800000"/>
            <a:headEnd/>
            <a:tailEnd/>
          </a:ln>
        </p:spPr>
      </p:pic>
      <p:sp>
        <p:nvSpPr>
          <p:cNvPr id="21510" name="Text Box 7"/>
          <p:cNvSpPr txBox="1">
            <a:spLocks noChangeArrowheads="1"/>
          </p:cNvSpPr>
          <p:nvPr/>
        </p:nvSpPr>
        <p:spPr bwMode="auto">
          <a:xfrm>
            <a:off x="152400" y="76200"/>
            <a:ext cx="8229600" cy="5337175"/>
          </a:xfrm>
          <a:prstGeom prst="rect">
            <a:avLst/>
          </a:prstGeom>
          <a:noFill/>
          <a:ln w="9525">
            <a:noFill/>
            <a:miter lim="800000"/>
            <a:headEnd/>
            <a:tailEnd/>
          </a:ln>
        </p:spPr>
        <p:txBody>
          <a:bodyPr>
            <a:spAutoFit/>
          </a:bodyPr>
          <a:lstStyle/>
          <a:p>
            <a:pPr algn="just" eaLnBrk="1" hangingPunct="1">
              <a:lnSpc>
                <a:spcPct val="120000"/>
              </a:lnSpc>
              <a:defRPr/>
            </a:pPr>
            <a:r>
              <a:rPr lang="en-GB" sz="2000" dirty="0">
                <a:solidFill>
                  <a:schemeClr val="accent6">
                    <a:lumMod val="50000"/>
                  </a:schemeClr>
                </a:solidFill>
                <a:latin typeface="Tahoma" pitchFamily="34" charset="0"/>
                <a:ea typeface="+mj-ea"/>
                <a:cs typeface="Tahoma" pitchFamily="34" charset="0"/>
              </a:rPr>
              <a:t>In multilayer networks, the activation function is</a:t>
            </a:r>
            <a:br>
              <a:rPr lang="en-GB" sz="2000" dirty="0">
                <a:solidFill>
                  <a:schemeClr val="accent6">
                    <a:lumMod val="50000"/>
                  </a:schemeClr>
                </a:solidFill>
                <a:latin typeface="Tahoma" pitchFamily="34" charset="0"/>
                <a:ea typeface="+mj-ea"/>
                <a:cs typeface="Tahoma" pitchFamily="34" charset="0"/>
              </a:rPr>
            </a:br>
            <a:r>
              <a:rPr lang="en-GB" sz="2000" dirty="0">
                <a:solidFill>
                  <a:schemeClr val="accent6">
                    <a:lumMod val="50000"/>
                  </a:schemeClr>
                </a:solidFill>
                <a:latin typeface="Tahoma" pitchFamily="34" charset="0"/>
                <a:ea typeface="+mj-ea"/>
                <a:cs typeface="Tahoma" pitchFamily="34" charset="0"/>
              </a:rPr>
              <a:t>usually more complex than just a threshold function,</a:t>
            </a:r>
            <a:br>
              <a:rPr lang="en-GB" sz="2000" dirty="0">
                <a:solidFill>
                  <a:schemeClr val="accent6">
                    <a:lumMod val="50000"/>
                  </a:schemeClr>
                </a:solidFill>
                <a:latin typeface="Tahoma" pitchFamily="34" charset="0"/>
                <a:ea typeface="+mj-ea"/>
                <a:cs typeface="Tahoma" pitchFamily="34" charset="0"/>
              </a:rPr>
            </a:br>
            <a:r>
              <a:rPr lang="en-GB" sz="2000" dirty="0">
                <a:solidFill>
                  <a:schemeClr val="accent6">
                    <a:lumMod val="50000"/>
                  </a:schemeClr>
                </a:solidFill>
                <a:latin typeface="Tahoma" pitchFamily="34" charset="0"/>
                <a:ea typeface="+mj-ea"/>
                <a:cs typeface="Tahoma" pitchFamily="34" charset="0"/>
              </a:rPr>
              <a:t>like 1/[1+exp(-x)] or even 2/[1+exp(-x)] – 1, etc.</a:t>
            </a:r>
          </a:p>
          <a:p>
            <a:pPr algn="just" eaLnBrk="1" hangingPunct="1">
              <a:lnSpc>
                <a:spcPct val="120000"/>
              </a:lnSpc>
              <a:defRPr/>
            </a:pPr>
            <a:r>
              <a:rPr lang="en-GB" sz="2800" b="1" dirty="0">
                <a:solidFill>
                  <a:schemeClr val="accent6">
                    <a:lumMod val="50000"/>
                  </a:schemeClr>
                </a:solidFill>
                <a:latin typeface="Tahoma" pitchFamily="34" charset="0"/>
                <a:ea typeface="+mj-ea"/>
                <a:cs typeface="Tahoma" pitchFamily="34" charset="0"/>
              </a:rPr>
              <a:t>Binary </a:t>
            </a:r>
            <a:r>
              <a:rPr lang="en-GB" sz="2800" b="1" dirty="0" err="1">
                <a:solidFill>
                  <a:schemeClr val="accent6">
                    <a:lumMod val="50000"/>
                  </a:schemeClr>
                </a:solidFill>
                <a:latin typeface="Tahoma" pitchFamily="34" charset="0"/>
                <a:ea typeface="+mj-ea"/>
                <a:cs typeface="Tahoma" pitchFamily="34" charset="0"/>
              </a:rPr>
              <a:t>Sigmoidal</a:t>
            </a:r>
            <a:r>
              <a:rPr lang="en-GB" sz="2800" b="1" dirty="0">
                <a:solidFill>
                  <a:schemeClr val="accent6">
                    <a:lumMod val="50000"/>
                  </a:schemeClr>
                </a:solidFill>
                <a:latin typeface="Tahoma" pitchFamily="34" charset="0"/>
                <a:ea typeface="+mj-ea"/>
                <a:cs typeface="Tahoma" pitchFamily="34" charset="0"/>
              </a:rPr>
              <a:t> Function</a:t>
            </a:r>
          </a:p>
          <a:p>
            <a:pPr algn="just" eaLnBrk="1" hangingPunct="1">
              <a:lnSpc>
                <a:spcPct val="120000"/>
              </a:lnSpc>
              <a:defRPr/>
            </a:pPr>
            <a:endParaRPr lang="en-GB" sz="2800" b="1" dirty="0">
              <a:solidFill>
                <a:schemeClr val="accent6">
                  <a:lumMod val="50000"/>
                </a:schemeClr>
              </a:solidFill>
              <a:latin typeface="Tahoma" pitchFamily="34" charset="0"/>
              <a:ea typeface="+mj-ea"/>
              <a:cs typeface="Tahoma" pitchFamily="34" charset="0"/>
            </a:endParaRPr>
          </a:p>
          <a:p>
            <a:pPr algn="just" eaLnBrk="1" hangingPunct="1">
              <a:lnSpc>
                <a:spcPct val="120000"/>
              </a:lnSpc>
              <a:defRPr/>
            </a:pPr>
            <a:endParaRPr lang="en-GB" sz="2800" b="1" dirty="0">
              <a:solidFill>
                <a:schemeClr val="accent6">
                  <a:lumMod val="50000"/>
                </a:schemeClr>
              </a:solidFill>
              <a:latin typeface="Tahoma" pitchFamily="34" charset="0"/>
              <a:ea typeface="+mj-ea"/>
              <a:cs typeface="Tahoma" pitchFamily="34" charset="0"/>
            </a:endParaRPr>
          </a:p>
          <a:p>
            <a:pPr algn="just" eaLnBrk="1" hangingPunct="1">
              <a:lnSpc>
                <a:spcPct val="120000"/>
              </a:lnSpc>
              <a:defRPr/>
            </a:pPr>
            <a:endParaRPr lang="en-GB" sz="2800" b="1" dirty="0">
              <a:solidFill>
                <a:schemeClr val="accent6">
                  <a:lumMod val="50000"/>
                </a:schemeClr>
              </a:solidFill>
              <a:latin typeface="Tahoma" pitchFamily="34" charset="0"/>
              <a:ea typeface="+mj-ea"/>
              <a:cs typeface="Tahoma" pitchFamily="34" charset="0"/>
            </a:endParaRPr>
          </a:p>
          <a:p>
            <a:pPr algn="just" eaLnBrk="1" hangingPunct="1">
              <a:lnSpc>
                <a:spcPct val="120000"/>
              </a:lnSpc>
              <a:defRPr/>
            </a:pPr>
            <a:endParaRPr lang="en-GB" sz="2800" b="1" dirty="0">
              <a:solidFill>
                <a:schemeClr val="accent6">
                  <a:lumMod val="50000"/>
                </a:schemeClr>
              </a:solidFill>
              <a:latin typeface="Tahoma" pitchFamily="34" charset="0"/>
              <a:ea typeface="+mj-ea"/>
              <a:cs typeface="Tahoma" pitchFamily="34" charset="0"/>
            </a:endParaRPr>
          </a:p>
          <a:p>
            <a:pPr algn="just" eaLnBrk="1" hangingPunct="1">
              <a:lnSpc>
                <a:spcPct val="120000"/>
              </a:lnSpc>
              <a:defRPr/>
            </a:pPr>
            <a:endParaRPr lang="en-GB" sz="2800" b="1" dirty="0">
              <a:solidFill>
                <a:schemeClr val="accent6">
                  <a:lumMod val="50000"/>
                </a:schemeClr>
              </a:solidFill>
              <a:latin typeface="Tahoma" pitchFamily="34" charset="0"/>
              <a:ea typeface="+mj-ea"/>
              <a:cs typeface="Tahoma" pitchFamily="34" charset="0"/>
            </a:endParaRPr>
          </a:p>
          <a:p>
            <a:pPr algn="just" eaLnBrk="1" hangingPunct="1">
              <a:lnSpc>
                <a:spcPct val="120000"/>
              </a:lnSpc>
              <a:defRPr/>
            </a:pPr>
            <a:r>
              <a:rPr lang="en-GB" sz="2800" b="1" dirty="0">
                <a:solidFill>
                  <a:schemeClr val="accent6">
                    <a:lumMod val="50000"/>
                  </a:schemeClr>
                </a:solidFill>
                <a:latin typeface="Tahoma" pitchFamily="34" charset="0"/>
                <a:cs typeface="Tahoma" pitchFamily="34" charset="0"/>
              </a:rPr>
              <a:t>Bipolar </a:t>
            </a:r>
            <a:r>
              <a:rPr lang="en-GB" sz="2800" b="1" dirty="0" err="1">
                <a:solidFill>
                  <a:schemeClr val="accent6">
                    <a:lumMod val="50000"/>
                  </a:schemeClr>
                </a:solidFill>
                <a:latin typeface="Tahoma" pitchFamily="34" charset="0"/>
                <a:cs typeface="Tahoma" pitchFamily="34" charset="0"/>
              </a:rPr>
              <a:t>Sigmoidal</a:t>
            </a:r>
            <a:r>
              <a:rPr lang="en-GB" sz="2800" b="1" dirty="0">
                <a:solidFill>
                  <a:schemeClr val="accent6">
                    <a:lumMod val="50000"/>
                  </a:schemeClr>
                </a:solidFill>
                <a:latin typeface="Tahoma" pitchFamily="34" charset="0"/>
                <a:cs typeface="Tahoma" pitchFamily="34" charset="0"/>
              </a:rPr>
              <a:t> Function</a:t>
            </a:r>
          </a:p>
          <a:p>
            <a:pPr algn="just" eaLnBrk="1" hangingPunct="1">
              <a:lnSpc>
                <a:spcPct val="120000"/>
              </a:lnSpc>
              <a:defRPr/>
            </a:pPr>
            <a:endParaRPr lang="en-GB" sz="2800" b="1" dirty="0">
              <a:solidFill>
                <a:schemeClr val="accent6">
                  <a:lumMod val="50000"/>
                </a:schemeClr>
              </a:solidFill>
              <a:latin typeface="Tahoma" pitchFamily="34" charset="0"/>
              <a:ea typeface="+mj-ea"/>
              <a:cs typeface="Tahoma" pitchFamily="34" charset="0"/>
            </a:endParaRPr>
          </a:p>
        </p:txBody>
      </p:sp>
      <p:pic>
        <p:nvPicPr>
          <p:cNvPr id="53252" name="Picture 3"/>
          <p:cNvPicPr>
            <a:picLocks noChangeAspect="1" noChangeArrowheads="1"/>
          </p:cNvPicPr>
          <p:nvPr/>
        </p:nvPicPr>
        <p:blipFill>
          <a:blip r:embed="rId3"/>
          <a:srcRect l="5396" t="41843" r="29861" b="45853"/>
          <a:stretch>
            <a:fillRect/>
          </a:stretch>
        </p:blipFill>
        <p:spPr bwMode="auto">
          <a:xfrm>
            <a:off x="0" y="1752600"/>
            <a:ext cx="9144000" cy="2362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4"/>
          <p:cNvSpPr>
            <a:spLocks noChangeArrowheads="1"/>
          </p:cNvSpPr>
          <p:nvPr/>
        </p:nvSpPr>
        <p:spPr bwMode="auto">
          <a:xfrm>
            <a:off x="457200" y="457200"/>
            <a:ext cx="8229600" cy="492125"/>
          </a:xfrm>
          <a:prstGeom prst="rect">
            <a:avLst/>
          </a:prstGeom>
          <a:noFill/>
          <a:ln w="9525">
            <a:noFill/>
            <a:miter lim="800000"/>
            <a:headEnd/>
            <a:tailEnd/>
          </a:ln>
        </p:spPr>
        <p:txBody>
          <a:bodyPr>
            <a:spAutoFit/>
          </a:bodyPr>
          <a:lstStyle/>
          <a:p>
            <a:pPr eaLnBrk="1" hangingPunct="1">
              <a:defRPr/>
            </a:pPr>
            <a:r>
              <a:rPr lang="en-US" sz="2600" b="1" dirty="0">
                <a:solidFill>
                  <a:srgbClr val="C00000"/>
                </a:solidFill>
                <a:latin typeface="Tahoma" pitchFamily="34" charset="0"/>
                <a:ea typeface="+mj-ea"/>
                <a:cs typeface="Tahoma" pitchFamily="34" charset="0"/>
              </a:rPr>
              <a:t>BACK PROPAGATION NETWORK</a:t>
            </a:r>
          </a:p>
        </p:txBody>
      </p:sp>
      <p:pic>
        <p:nvPicPr>
          <p:cNvPr id="54275" name="Picture 6"/>
          <p:cNvPicPr>
            <a:picLocks noChangeAspect="1" noChangeArrowheads="1"/>
          </p:cNvPicPr>
          <p:nvPr/>
        </p:nvPicPr>
        <p:blipFill>
          <a:blip r:embed="rId2"/>
          <a:srcRect/>
          <a:stretch>
            <a:fillRect/>
          </a:stretch>
        </p:blipFill>
        <p:spPr bwMode="auto">
          <a:xfrm>
            <a:off x="457200" y="1143000"/>
            <a:ext cx="8229600" cy="4079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5"/>
          <p:cNvSpPr>
            <a:spLocks noChangeArrowheads="1"/>
          </p:cNvSpPr>
          <p:nvPr/>
        </p:nvSpPr>
        <p:spPr bwMode="auto">
          <a:xfrm>
            <a:off x="457200" y="685800"/>
            <a:ext cx="8229600" cy="3962400"/>
          </a:xfrm>
          <a:prstGeom prst="rect">
            <a:avLst/>
          </a:prstGeom>
          <a:noFill/>
          <a:ln w="12700">
            <a:noFill/>
            <a:miter lim="800000"/>
            <a:headEnd/>
            <a:tailEnd/>
          </a:ln>
        </p:spPr>
        <p:txBody>
          <a:bodyPr lIns="90488" tIns="44450" rIns="90488" bIns="44450"/>
          <a:lstStyle/>
          <a:p>
            <a:pPr marL="457200" indent="-457200" algn="just">
              <a:lnSpc>
                <a:spcPct val="110000"/>
              </a:lnSpc>
              <a:spcBef>
                <a:spcPts val="0"/>
              </a:spcBef>
              <a:buFont typeface="Wingdings" pitchFamily="2" charset="2"/>
              <a:buChar char="Ø"/>
              <a:defRPr/>
            </a:pPr>
            <a:r>
              <a:rPr lang="en-GB" sz="2000" dirty="0">
                <a:solidFill>
                  <a:schemeClr val="accent6">
                    <a:lumMod val="50000"/>
                  </a:schemeClr>
                </a:solidFill>
                <a:latin typeface="Tahoma" pitchFamily="34" charset="0"/>
                <a:ea typeface="+mj-ea"/>
                <a:cs typeface="Tahoma" pitchFamily="34" charset="0"/>
              </a:rPr>
              <a:t>A training procedure which allows multilayer feed forward Neural Networks to be trained.</a:t>
            </a:r>
          </a:p>
          <a:p>
            <a:pPr marL="457200" indent="-457200" algn="just">
              <a:lnSpc>
                <a:spcPct val="110000"/>
              </a:lnSpc>
              <a:spcBef>
                <a:spcPts val="0"/>
              </a:spcBef>
              <a:buFont typeface="Wingdings" pitchFamily="2" charset="2"/>
              <a:buChar char="Ø"/>
              <a:defRPr/>
            </a:pPr>
            <a:r>
              <a:rPr lang="en-GB" sz="2000" dirty="0">
                <a:solidFill>
                  <a:schemeClr val="accent6">
                    <a:lumMod val="50000"/>
                  </a:schemeClr>
                </a:solidFill>
                <a:latin typeface="Tahoma" pitchFamily="34" charset="0"/>
                <a:ea typeface="+mj-ea"/>
                <a:cs typeface="Tahoma" pitchFamily="34" charset="0"/>
              </a:rPr>
              <a:t>Can theoretically perform “any” input-output mapping.</a:t>
            </a:r>
          </a:p>
          <a:p>
            <a:pPr marL="457200" indent="-457200" algn="just">
              <a:lnSpc>
                <a:spcPct val="110000"/>
              </a:lnSpc>
              <a:spcBef>
                <a:spcPts val="0"/>
              </a:spcBef>
              <a:buFont typeface="Wingdings" pitchFamily="2" charset="2"/>
              <a:buChar char="Ø"/>
              <a:defRPr/>
            </a:pPr>
            <a:r>
              <a:rPr lang="en-GB" sz="2000" dirty="0">
                <a:solidFill>
                  <a:schemeClr val="accent6">
                    <a:lumMod val="50000"/>
                  </a:schemeClr>
                </a:solidFill>
                <a:latin typeface="Tahoma" pitchFamily="34" charset="0"/>
                <a:ea typeface="+mj-ea"/>
                <a:cs typeface="Tahoma" pitchFamily="34" charset="0"/>
              </a:rPr>
              <a:t>Can learn to solve linearly inseparable problems.</a:t>
            </a:r>
          </a:p>
        </p:txBody>
      </p:sp>
      <p:pic>
        <p:nvPicPr>
          <p:cNvPr id="55299" name="Picture 5"/>
          <p:cNvPicPr>
            <a:picLocks noChangeAspect="1" noChangeArrowheads="1"/>
          </p:cNvPicPr>
          <p:nvPr/>
        </p:nvPicPr>
        <p:blipFill>
          <a:blip r:embed="rId2"/>
          <a:srcRect/>
          <a:stretch>
            <a:fillRect/>
          </a:stretch>
        </p:blipFill>
        <p:spPr bwMode="auto">
          <a:xfrm>
            <a:off x="1600200" y="2133600"/>
            <a:ext cx="5791200" cy="4343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ChangeArrowheads="1"/>
          </p:cNvSpPr>
          <p:nvPr/>
        </p:nvSpPr>
        <p:spPr bwMode="auto">
          <a:xfrm>
            <a:off x="457200" y="393700"/>
            <a:ext cx="7932738" cy="492125"/>
          </a:xfrm>
          <a:prstGeom prst="rect">
            <a:avLst/>
          </a:prstGeom>
          <a:noFill/>
          <a:ln w="9525">
            <a:noFill/>
            <a:miter lim="800000"/>
            <a:headEnd/>
            <a:tailEnd/>
          </a:ln>
        </p:spPr>
        <p:txBody>
          <a:bodyPr>
            <a:spAutoFit/>
          </a:bodyPr>
          <a:lstStyle/>
          <a:p>
            <a:pPr eaLnBrk="1" hangingPunct="1">
              <a:defRPr/>
            </a:pPr>
            <a:r>
              <a:rPr lang="en-US" sz="2600" b="1" dirty="0">
                <a:solidFill>
                  <a:srgbClr val="C00000"/>
                </a:solidFill>
                <a:latin typeface="Tahoma" pitchFamily="34" charset="0"/>
                <a:ea typeface="+mj-ea"/>
                <a:cs typeface="Tahoma" pitchFamily="34" charset="0"/>
              </a:rPr>
              <a:t>BACKPROPAGATION TRAINING ALGORITHM</a:t>
            </a:r>
          </a:p>
        </p:txBody>
      </p:sp>
      <p:pic>
        <p:nvPicPr>
          <p:cNvPr id="56323" name="Picture 6"/>
          <p:cNvPicPr>
            <a:picLocks noChangeAspect="1" noChangeArrowheads="1"/>
          </p:cNvPicPr>
          <p:nvPr/>
        </p:nvPicPr>
        <p:blipFill>
          <a:blip r:embed="rId2"/>
          <a:srcRect/>
          <a:stretch>
            <a:fillRect/>
          </a:stretch>
        </p:blipFill>
        <p:spPr bwMode="auto">
          <a:xfrm>
            <a:off x="0" y="1219200"/>
            <a:ext cx="8839200" cy="17954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TotalTime>
  <Words>1088</Words>
  <Application>Microsoft Office PowerPoint</Application>
  <PresentationFormat>On-screen Show (4:3)</PresentationFormat>
  <Paragraphs>155</Paragraphs>
  <Slides>57</Slides>
  <Notes>0</Notes>
  <HiddenSlides>0</HiddenSlides>
  <MMClips>0</MMClip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Office Theme</vt:lpstr>
      <vt:lpstr>Back propagation (Supervised) and Kohonen SOM (Unsupervised)</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Self Organizing Maps – Kohonen Maps </vt:lpstr>
      <vt:lpstr>Slide 23</vt:lpstr>
      <vt:lpstr>Slide 24</vt:lpstr>
      <vt:lpstr>Slide 25</vt:lpstr>
      <vt:lpstr>How it works</vt:lpstr>
      <vt:lpstr>Slide 27</vt:lpstr>
      <vt:lpstr>Slide 28</vt:lpstr>
      <vt:lpstr>Slide 29</vt:lpstr>
      <vt:lpstr>Slide 30</vt:lpstr>
      <vt:lpstr>Slide 31</vt:lpstr>
      <vt:lpstr>Slide 32</vt:lpstr>
      <vt:lpstr>Slide 33</vt:lpstr>
      <vt:lpstr>Slide 34</vt:lpstr>
      <vt:lpstr>Slide 35</vt:lpstr>
      <vt:lpstr>Learning Vector Quantization (LVQ)</vt:lpstr>
      <vt:lpstr>Architecture</vt:lpstr>
      <vt:lpstr>Terminologies (LVQ)</vt:lpstr>
      <vt:lpstr>Training Algorithm </vt:lpstr>
      <vt:lpstr>Example</vt:lpstr>
      <vt:lpstr>Slide 41</vt:lpstr>
      <vt:lpstr>Slide 42</vt:lpstr>
      <vt:lpstr>CNN</vt:lpstr>
      <vt:lpstr>Convolutional Neural Network Architecture </vt:lpstr>
      <vt:lpstr>Architecture</vt:lpstr>
      <vt:lpstr>convolution layer</vt:lpstr>
      <vt:lpstr>Convolution Operation</vt:lpstr>
      <vt:lpstr>Slide 48</vt:lpstr>
      <vt:lpstr>Pooling Layer </vt:lpstr>
      <vt:lpstr>Slide 50</vt:lpstr>
      <vt:lpstr>Slide 51</vt:lpstr>
      <vt:lpstr>Fully Connected Layer </vt:lpstr>
      <vt:lpstr>Example</vt:lpstr>
      <vt:lpstr>Slide 54</vt:lpstr>
      <vt:lpstr>Slide 55</vt:lpstr>
      <vt:lpstr>Slide 56</vt:lpstr>
      <vt:lpstr>Slide 57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payal.khurana</dc:creator>
  <cp:lastModifiedBy>payal.khurana</cp:lastModifiedBy>
  <cp:revision>24</cp:revision>
  <dcterms:created xsi:type="dcterms:W3CDTF">2022-10-18T03:59:24Z</dcterms:created>
  <dcterms:modified xsi:type="dcterms:W3CDTF">2022-10-19T05:31:08Z</dcterms:modified>
</cp:coreProperties>
</file>